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6.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6"/>
  </p:notesMasterIdLst>
  <p:handoutMasterIdLst>
    <p:handoutMasterId r:id="rId37"/>
  </p:handoutMasterIdLst>
  <p:sldIdLst>
    <p:sldId id="970" r:id="rId2"/>
    <p:sldId id="999" r:id="rId3"/>
    <p:sldId id="1000" r:id="rId4"/>
    <p:sldId id="1001" r:id="rId5"/>
    <p:sldId id="1002" r:id="rId6"/>
    <p:sldId id="1003" r:id="rId7"/>
    <p:sldId id="1004" r:id="rId8"/>
    <p:sldId id="973" r:id="rId9"/>
    <p:sldId id="974" r:id="rId10"/>
    <p:sldId id="971" r:id="rId11"/>
    <p:sldId id="975" r:id="rId12"/>
    <p:sldId id="976" r:id="rId13"/>
    <p:sldId id="977" r:id="rId14"/>
    <p:sldId id="978" r:id="rId15"/>
    <p:sldId id="979" r:id="rId16"/>
    <p:sldId id="980" r:id="rId17"/>
    <p:sldId id="981" r:id="rId18"/>
    <p:sldId id="982" r:id="rId19"/>
    <p:sldId id="983" r:id="rId20"/>
    <p:sldId id="984" r:id="rId21"/>
    <p:sldId id="985" r:id="rId22"/>
    <p:sldId id="986" r:id="rId23"/>
    <p:sldId id="987" r:id="rId24"/>
    <p:sldId id="988" r:id="rId25"/>
    <p:sldId id="989" r:id="rId26"/>
    <p:sldId id="990" r:id="rId27"/>
    <p:sldId id="991" r:id="rId28"/>
    <p:sldId id="993" r:id="rId29"/>
    <p:sldId id="994" r:id="rId30"/>
    <p:sldId id="995" r:id="rId31"/>
    <p:sldId id="958" r:id="rId32"/>
    <p:sldId id="996" r:id="rId33"/>
    <p:sldId id="997" r:id="rId34"/>
    <p:sldId id="998" r:id="rId35"/>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2333"/>
    <a:srgbClr val="3A0D1E"/>
    <a:srgbClr val="3A0E27"/>
    <a:srgbClr val="2D1824"/>
    <a:srgbClr val="3F2233"/>
    <a:srgbClr val="562F46"/>
    <a:srgbClr val="7B235E"/>
    <a:srgbClr val="76225A"/>
    <a:srgbClr val="D79816"/>
    <a:srgbClr val="214D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23" autoAdjust="0"/>
    <p:restoredTop sz="88395" autoAdjust="0"/>
  </p:normalViewPr>
  <p:slideViewPr>
    <p:cSldViewPr>
      <p:cViewPr>
        <p:scale>
          <a:sx n="75" d="100"/>
          <a:sy n="75" d="100"/>
        </p:scale>
        <p:origin x="-1200" y="792"/>
      </p:cViewPr>
      <p:guideLst>
        <p:guide orient="horz" pos="2160"/>
        <p:guide pos="300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2728"/>
    </p:cViewPr>
  </p:sorterViewPr>
  <p:notesViewPr>
    <p:cSldViewPr>
      <p:cViewPr varScale="1">
        <p:scale>
          <a:sx n="60" d="100"/>
          <a:sy n="60" d="100"/>
        </p:scale>
        <p:origin x="-2525" y="-67"/>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handoutMaster" Target="handoutMasters/handoutMaster1.xml"/><Relationship Id="rId38" Type="http://schemas.openxmlformats.org/officeDocument/2006/relationships/printerSettings" Target="printerSettings/printerSettings1.bin"/><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E:\MISC\MET%20New%20Gates%20Analyses\Data%20delivered%20July%202012\New%20Oct%20with%20TWC%20vars\Nov%20FFT-Tripod\Workfile%20for%20FFT-Tripod%20Nov%202012.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Owner\Desktop\Evaluation%20Outcome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Owner\Desktop\Evaluation%20Outcomes.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Owner\Desktop\Evaluation%20Outcom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800" b="1" i="0" baseline="0" dirty="0" smtClean="0"/>
              <a:t>Exhibit 4</a:t>
            </a:r>
          </a:p>
          <a:p>
            <a:pPr>
              <a:defRPr/>
            </a:pPr>
            <a:r>
              <a:rPr lang="en-US" sz="1800" b="1" i="0" baseline="0" dirty="0" smtClean="0"/>
              <a:t>Mean </a:t>
            </a:r>
            <a:r>
              <a:rPr lang="en-US" sz="1800" b="1" i="0" baseline="0" dirty="0"/>
              <a:t>video-observation ratings across eight domains, </a:t>
            </a:r>
          </a:p>
          <a:p>
            <a:pPr>
              <a:defRPr/>
            </a:pPr>
            <a:r>
              <a:rPr lang="en-US" sz="1800" b="1" i="0" baseline="0" dirty="0"/>
              <a:t>shown for each of six 7Cs </a:t>
            </a:r>
            <a:r>
              <a:rPr lang="en-US" sz="1800" b="1" i="0" baseline="0" dirty="0" smtClean="0"/>
              <a:t>groupings</a:t>
            </a:r>
            <a:endParaRPr lang="en-US" sz="1800" b="0" i="0" baseline="0" dirty="0"/>
          </a:p>
        </c:rich>
      </c:tx>
      <c:layout>
        <c:manualLayout>
          <c:xMode val="edge"/>
          <c:yMode val="edge"/>
          <c:x val="0.240666666666667"/>
          <c:y val="0.0222222222222222"/>
        </c:manualLayout>
      </c:layout>
      <c:overlay val="0"/>
    </c:title>
    <c:autoTitleDeleted val="0"/>
    <c:view3D>
      <c:rotX val="0"/>
      <c:rotY val="0"/>
      <c:rAngAx val="0"/>
      <c:perspective val="150"/>
    </c:view3D>
    <c:floor>
      <c:thickness val="0"/>
    </c:floor>
    <c:sideWall>
      <c:thickness val="0"/>
    </c:sideWall>
    <c:backWall>
      <c:thickness val="0"/>
    </c:backWall>
    <c:plotArea>
      <c:layout>
        <c:manualLayout>
          <c:layoutTarget val="inner"/>
          <c:xMode val="edge"/>
          <c:yMode val="edge"/>
          <c:x val="0.0719247594050744"/>
          <c:y val="0.286694079255243"/>
          <c:w val="0.928075240594926"/>
          <c:h val="0.59116492210766"/>
        </c:manualLayout>
      </c:layout>
      <c:bar3DChart>
        <c:barDir val="col"/>
        <c:grouping val="clustered"/>
        <c:varyColors val="0"/>
        <c:ser>
          <c:idx val="0"/>
          <c:order val="0"/>
          <c:tx>
            <c:strRef>
              <c:f>Sheet16!$N$22</c:f>
              <c:strCache>
                <c:ptCount val="1"/>
                <c:pt idx="0">
                  <c:v>a. LowControl; LowChall; LowSup</c:v>
                </c:pt>
              </c:strCache>
            </c:strRef>
          </c:tx>
          <c:invertIfNegative val="0"/>
          <c:cat>
            <c:strRef>
              <c:f>Sheet16!$O$21:$W$21</c:f>
              <c:strCache>
                <c:ptCount val="9"/>
                <c:pt idx="0">
                  <c:v>Managing student behavior</c:v>
                </c:pt>
                <c:pt idx="1">
                  <c:v>Creating an environment of respect &amp; rapport</c:v>
                </c:pt>
                <c:pt idx="2">
                  <c:v>Managing classroom procedures</c:v>
                </c:pt>
                <c:pt idx="3">
                  <c:v>Establishing a culture for learning</c:v>
                </c:pt>
                <c:pt idx="4">
                  <c:v>Communicating with students</c:v>
                </c:pt>
                <c:pt idx="5">
                  <c:v>Using questioning &amp; discussion techniques</c:v>
                </c:pt>
                <c:pt idx="6">
                  <c:v>Engaging students in learning</c:v>
                </c:pt>
                <c:pt idx="7">
                  <c:v>Using assessment in instruction</c:v>
                </c:pt>
                <c:pt idx="8">
                  <c:v>Overall Composite</c:v>
                </c:pt>
              </c:strCache>
            </c:strRef>
          </c:cat>
          <c:val>
            <c:numRef>
              <c:f>Sheet16!$O$22:$W$22</c:f>
              <c:numCache>
                <c:formatCode>0.000</c:formatCode>
                <c:ptCount val="9"/>
                <c:pt idx="0">
                  <c:v>0.01</c:v>
                </c:pt>
                <c:pt idx="1">
                  <c:v>0.01</c:v>
                </c:pt>
                <c:pt idx="2">
                  <c:v>0.01</c:v>
                </c:pt>
                <c:pt idx="3">
                  <c:v>0.01</c:v>
                </c:pt>
                <c:pt idx="4">
                  <c:v>0.01</c:v>
                </c:pt>
                <c:pt idx="5">
                  <c:v>0.01</c:v>
                </c:pt>
                <c:pt idx="6">
                  <c:v>0.01</c:v>
                </c:pt>
                <c:pt idx="7">
                  <c:v>0.01</c:v>
                </c:pt>
                <c:pt idx="8">
                  <c:v>0.01</c:v>
                </c:pt>
              </c:numCache>
            </c:numRef>
          </c:val>
        </c:ser>
        <c:ser>
          <c:idx val="1"/>
          <c:order val="1"/>
          <c:tx>
            <c:strRef>
              <c:f>Sheet16!$N$23</c:f>
              <c:strCache>
                <c:ptCount val="1"/>
                <c:pt idx="0">
                  <c:v>b. Low Control; LowChall; HighSup</c:v>
                </c:pt>
              </c:strCache>
            </c:strRef>
          </c:tx>
          <c:invertIfNegative val="0"/>
          <c:cat>
            <c:strRef>
              <c:f>Sheet16!$O$21:$W$21</c:f>
              <c:strCache>
                <c:ptCount val="9"/>
                <c:pt idx="0">
                  <c:v>Managing student behavior</c:v>
                </c:pt>
                <c:pt idx="1">
                  <c:v>Creating an environment of respect &amp; rapport</c:v>
                </c:pt>
                <c:pt idx="2">
                  <c:v>Managing classroom procedures</c:v>
                </c:pt>
                <c:pt idx="3">
                  <c:v>Establishing a culture for learning</c:v>
                </c:pt>
                <c:pt idx="4">
                  <c:v>Communicating with students</c:v>
                </c:pt>
                <c:pt idx="5">
                  <c:v>Using questioning &amp; discussion techniques</c:v>
                </c:pt>
                <c:pt idx="6">
                  <c:v>Engaging students in learning</c:v>
                </c:pt>
                <c:pt idx="7">
                  <c:v>Using assessment in instruction</c:v>
                </c:pt>
                <c:pt idx="8">
                  <c:v>Overall Composite</c:v>
                </c:pt>
              </c:strCache>
            </c:strRef>
          </c:cat>
          <c:val>
            <c:numRef>
              <c:f>Sheet16!$O$23:$W$23</c:f>
              <c:numCache>
                <c:formatCode>0.000</c:formatCode>
                <c:ptCount val="9"/>
                <c:pt idx="0">
                  <c:v>0.0895363000000002</c:v>
                </c:pt>
                <c:pt idx="1">
                  <c:v>0.2181299</c:v>
                </c:pt>
                <c:pt idx="2">
                  <c:v>0.0268522</c:v>
                </c:pt>
                <c:pt idx="3">
                  <c:v>0.2759824</c:v>
                </c:pt>
                <c:pt idx="4">
                  <c:v>0.2274893</c:v>
                </c:pt>
                <c:pt idx="5">
                  <c:v>0.2379684</c:v>
                </c:pt>
                <c:pt idx="6">
                  <c:v>0.2260838</c:v>
                </c:pt>
                <c:pt idx="7">
                  <c:v>0.1248869</c:v>
                </c:pt>
                <c:pt idx="8">
                  <c:v>0.2255095</c:v>
                </c:pt>
              </c:numCache>
            </c:numRef>
          </c:val>
        </c:ser>
        <c:ser>
          <c:idx val="2"/>
          <c:order val="2"/>
          <c:tx>
            <c:strRef>
              <c:f>Sheet16!$N$24</c:f>
              <c:strCache>
                <c:ptCount val="1"/>
                <c:pt idx="0">
                  <c:v>c. Low Control ; HighChall; HighSup</c:v>
                </c:pt>
              </c:strCache>
            </c:strRef>
          </c:tx>
          <c:invertIfNegative val="0"/>
          <c:cat>
            <c:strRef>
              <c:f>Sheet16!$O$21:$W$21</c:f>
              <c:strCache>
                <c:ptCount val="9"/>
                <c:pt idx="0">
                  <c:v>Managing student behavior</c:v>
                </c:pt>
                <c:pt idx="1">
                  <c:v>Creating an environment of respect &amp; rapport</c:v>
                </c:pt>
                <c:pt idx="2">
                  <c:v>Managing classroom procedures</c:v>
                </c:pt>
                <c:pt idx="3">
                  <c:v>Establishing a culture for learning</c:v>
                </c:pt>
                <c:pt idx="4">
                  <c:v>Communicating with students</c:v>
                </c:pt>
                <c:pt idx="5">
                  <c:v>Using questioning &amp; discussion techniques</c:v>
                </c:pt>
                <c:pt idx="6">
                  <c:v>Engaging students in learning</c:v>
                </c:pt>
                <c:pt idx="7">
                  <c:v>Using assessment in instruction</c:v>
                </c:pt>
                <c:pt idx="8">
                  <c:v>Overall Composite</c:v>
                </c:pt>
              </c:strCache>
            </c:strRef>
          </c:cat>
          <c:val>
            <c:numRef>
              <c:f>Sheet16!$O$24:$W$24</c:f>
              <c:numCache>
                <c:formatCode>0.000</c:formatCode>
                <c:ptCount val="9"/>
                <c:pt idx="0">
                  <c:v>0.2089616</c:v>
                </c:pt>
                <c:pt idx="1">
                  <c:v>0.274426800000001</c:v>
                </c:pt>
                <c:pt idx="2">
                  <c:v>0.2181987</c:v>
                </c:pt>
                <c:pt idx="3">
                  <c:v>0.2638696</c:v>
                </c:pt>
                <c:pt idx="4">
                  <c:v>0.2309707</c:v>
                </c:pt>
                <c:pt idx="5">
                  <c:v>0.2685521</c:v>
                </c:pt>
                <c:pt idx="6">
                  <c:v>0.1856944</c:v>
                </c:pt>
                <c:pt idx="7">
                  <c:v>0.1894303</c:v>
                </c:pt>
                <c:pt idx="8">
                  <c:v>0.2908071</c:v>
                </c:pt>
              </c:numCache>
            </c:numRef>
          </c:val>
        </c:ser>
        <c:ser>
          <c:idx val="3"/>
          <c:order val="3"/>
          <c:tx>
            <c:strRef>
              <c:f>Sheet16!$N$25</c:f>
              <c:strCache>
                <c:ptCount val="1"/>
                <c:pt idx="0">
                  <c:v>d. High Control; LowChall; LowSup</c:v>
                </c:pt>
              </c:strCache>
            </c:strRef>
          </c:tx>
          <c:invertIfNegative val="0"/>
          <c:dLbls>
            <c:dLbl>
              <c:idx val="3"/>
              <c:delete val="1"/>
            </c:dLbl>
            <c:dLbl>
              <c:idx val="6"/>
              <c:delete val="1"/>
            </c:dLbl>
            <c:dLbl>
              <c:idx val="7"/>
              <c:delete val="1"/>
            </c:dLbl>
            <c:dLbl>
              <c:idx val="8"/>
              <c:delete val="1"/>
            </c:dLbl>
            <c:showLegendKey val="0"/>
            <c:showVal val="1"/>
            <c:showCatName val="0"/>
            <c:showSerName val="0"/>
            <c:showPercent val="0"/>
            <c:showBubbleSize val="0"/>
            <c:showLeaderLines val="0"/>
          </c:dLbls>
          <c:cat>
            <c:strRef>
              <c:f>Sheet16!$O$21:$W$21</c:f>
              <c:strCache>
                <c:ptCount val="9"/>
                <c:pt idx="0">
                  <c:v>Managing student behavior</c:v>
                </c:pt>
                <c:pt idx="1">
                  <c:v>Creating an environment of respect &amp; rapport</c:v>
                </c:pt>
                <c:pt idx="2">
                  <c:v>Managing classroom procedures</c:v>
                </c:pt>
                <c:pt idx="3">
                  <c:v>Establishing a culture for learning</c:v>
                </c:pt>
                <c:pt idx="4">
                  <c:v>Communicating with students</c:v>
                </c:pt>
                <c:pt idx="5">
                  <c:v>Using questioning &amp; discussion techniques</c:v>
                </c:pt>
                <c:pt idx="6">
                  <c:v>Engaging students in learning</c:v>
                </c:pt>
                <c:pt idx="7">
                  <c:v>Using assessment in instruction</c:v>
                </c:pt>
                <c:pt idx="8">
                  <c:v>Overall Composite</c:v>
                </c:pt>
              </c:strCache>
            </c:strRef>
          </c:cat>
          <c:val>
            <c:numRef>
              <c:f>Sheet16!$O$25:$W$25</c:f>
              <c:numCache>
                <c:formatCode>0.000</c:formatCode>
                <c:ptCount val="9"/>
                <c:pt idx="0">
                  <c:v>0.5293783</c:v>
                </c:pt>
                <c:pt idx="1">
                  <c:v>0.5139505</c:v>
                </c:pt>
                <c:pt idx="2">
                  <c:v>0.4481255</c:v>
                </c:pt>
                <c:pt idx="3">
                  <c:v>0.3833443</c:v>
                </c:pt>
                <c:pt idx="4">
                  <c:v>0.291558</c:v>
                </c:pt>
                <c:pt idx="5">
                  <c:v>0.1499523</c:v>
                </c:pt>
                <c:pt idx="6">
                  <c:v>0.2959507</c:v>
                </c:pt>
                <c:pt idx="7">
                  <c:v>0.2098573</c:v>
                </c:pt>
                <c:pt idx="8">
                  <c:v>0.4460027</c:v>
                </c:pt>
              </c:numCache>
            </c:numRef>
          </c:val>
        </c:ser>
        <c:ser>
          <c:idx val="4"/>
          <c:order val="4"/>
          <c:tx>
            <c:strRef>
              <c:f>Sheet16!$N$26</c:f>
              <c:strCache>
                <c:ptCount val="1"/>
                <c:pt idx="0">
                  <c:v>e. High Control; LowChall; HighSup</c:v>
                </c:pt>
              </c:strCache>
            </c:strRef>
          </c:tx>
          <c:invertIfNegative val="0"/>
          <c:dLbls>
            <c:dLbl>
              <c:idx val="0"/>
              <c:layout>
                <c:manualLayout>
                  <c:x val="0.00277777777777778"/>
                  <c:y val="0.0376984126984127"/>
                </c:manualLayout>
              </c:layout>
              <c:showLegendKey val="0"/>
              <c:showVal val="1"/>
              <c:showCatName val="0"/>
              <c:showSerName val="0"/>
              <c:showPercent val="0"/>
              <c:showBubbleSize val="0"/>
            </c:dLbl>
            <c:dLbl>
              <c:idx val="1"/>
              <c:layout>
                <c:manualLayout>
                  <c:x val="-0.00138888888888889"/>
                  <c:y val="0.0317460317460317"/>
                </c:manualLayout>
              </c:layout>
              <c:showLegendKey val="0"/>
              <c:showVal val="1"/>
              <c:showCatName val="0"/>
              <c:showSerName val="0"/>
              <c:showPercent val="0"/>
              <c:showBubbleSize val="0"/>
            </c:dLbl>
            <c:dLbl>
              <c:idx val="3"/>
              <c:delete val="1"/>
            </c:dLbl>
            <c:dLbl>
              <c:idx val="6"/>
              <c:delete val="1"/>
            </c:dLbl>
            <c:dLbl>
              <c:idx val="7"/>
              <c:delete val="1"/>
            </c:dLbl>
            <c:dLbl>
              <c:idx val="8"/>
              <c:delete val="1"/>
            </c:dLbl>
            <c:showLegendKey val="0"/>
            <c:showVal val="1"/>
            <c:showCatName val="0"/>
            <c:showSerName val="0"/>
            <c:showPercent val="0"/>
            <c:showBubbleSize val="0"/>
            <c:showLeaderLines val="0"/>
          </c:dLbls>
          <c:cat>
            <c:strRef>
              <c:f>Sheet16!$O$21:$W$21</c:f>
              <c:strCache>
                <c:ptCount val="9"/>
                <c:pt idx="0">
                  <c:v>Managing student behavior</c:v>
                </c:pt>
                <c:pt idx="1">
                  <c:v>Creating an environment of respect &amp; rapport</c:v>
                </c:pt>
                <c:pt idx="2">
                  <c:v>Managing classroom procedures</c:v>
                </c:pt>
                <c:pt idx="3">
                  <c:v>Establishing a culture for learning</c:v>
                </c:pt>
                <c:pt idx="4">
                  <c:v>Communicating with students</c:v>
                </c:pt>
                <c:pt idx="5">
                  <c:v>Using questioning &amp; discussion techniques</c:v>
                </c:pt>
                <c:pt idx="6">
                  <c:v>Engaging students in learning</c:v>
                </c:pt>
                <c:pt idx="7">
                  <c:v>Using assessment in instruction</c:v>
                </c:pt>
                <c:pt idx="8">
                  <c:v>Overall Composite</c:v>
                </c:pt>
              </c:strCache>
            </c:strRef>
          </c:cat>
          <c:val>
            <c:numRef>
              <c:f>Sheet16!$O$26:$W$26</c:f>
              <c:numCache>
                <c:formatCode>0.000</c:formatCode>
                <c:ptCount val="9"/>
                <c:pt idx="0">
                  <c:v>0.2822758</c:v>
                </c:pt>
                <c:pt idx="1">
                  <c:v>0.3939456</c:v>
                </c:pt>
                <c:pt idx="2">
                  <c:v>0.2445451</c:v>
                </c:pt>
                <c:pt idx="3">
                  <c:v>0.3910896</c:v>
                </c:pt>
                <c:pt idx="4">
                  <c:v>0.4298016</c:v>
                </c:pt>
                <c:pt idx="5">
                  <c:v>0.3709053</c:v>
                </c:pt>
                <c:pt idx="6">
                  <c:v>0.2941763</c:v>
                </c:pt>
                <c:pt idx="7">
                  <c:v>0.2750516</c:v>
                </c:pt>
                <c:pt idx="8">
                  <c:v>0.4238258</c:v>
                </c:pt>
              </c:numCache>
            </c:numRef>
          </c:val>
        </c:ser>
        <c:ser>
          <c:idx val="5"/>
          <c:order val="5"/>
          <c:tx>
            <c:strRef>
              <c:f>Sheet16!$N$27</c:f>
              <c:strCache>
                <c:ptCount val="1"/>
                <c:pt idx="0">
                  <c:v>f. High Control; HighChall; HighSup</c:v>
                </c:pt>
              </c:strCache>
            </c:strRef>
          </c:tx>
          <c:invertIfNegative val="0"/>
          <c:dLbls>
            <c:showLegendKey val="0"/>
            <c:showVal val="1"/>
            <c:showCatName val="0"/>
            <c:showSerName val="0"/>
            <c:showPercent val="0"/>
            <c:showBubbleSize val="0"/>
            <c:showLeaderLines val="0"/>
          </c:dLbls>
          <c:cat>
            <c:strRef>
              <c:f>Sheet16!$O$21:$W$21</c:f>
              <c:strCache>
                <c:ptCount val="9"/>
                <c:pt idx="0">
                  <c:v>Managing student behavior</c:v>
                </c:pt>
                <c:pt idx="1">
                  <c:v>Creating an environment of respect &amp; rapport</c:v>
                </c:pt>
                <c:pt idx="2">
                  <c:v>Managing classroom procedures</c:v>
                </c:pt>
                <c:pt idx="3">
                  <c:v>Establishing a culture for learning</c:v>
                </c:pt>
                <c:pt idx="4">
                  <c:v>Communicating with students</c:v>
                </c:pt>
                <c:pt idx="5">
                  <c:v>Using questioning &amp; discussion techniques</c:v>
                </c:pt>
                <c:pt idx="6">
                  <c:v>Engaging students in learning</c:v>
                </c:pt>
                <c:pt idx="7">
                  <c:v>Using assessment in instruction</c:v>
                </c:pt>
                <c:pt idx="8">
                  <c:v>Overall Composite</c:v>
                </c:pt>
              </c:strCache>
            </c:strRef>
          </c:cat>
          <c:val>
            <c:numRef>
              <c:f>Sheet16!$O$27:$W$27</c:f>
              <c:numCache>
                <c:formatCode>0.000</c:formatCode>
                <c:ptCount val="9"/>
                <c:pt idx="0">
                  <c:v>0.6950464</c:v>
                </c:pt>
                <c:pt idx="1">
                  <c:v>0.673554400000001</c:v>
                </c:pt>
                <c:pt idx="2">
                  <c:v>0.530152999999999</c:v>
                </c:pt>
                <c:pt idx="3">
                  <c:v>0.573076</c:v>
                </c:pt>
                <c:pt idx="4">
                  <c:v>0.5289584</c:v>
                </c:pt>
                <c:pt idx="5">
                  <c:v>0.4753127</c:v>
                </c:pt>
                <c:pt idx="6">
                  <c:v>0.5722469</c:v>
                </c:pt>
                <c:pt idx="7">
                  <c:v>0.537679700000001</c:v>
                </c:pt>
                <c:pt idx="8">
                  <c:v>0.7247682</c:v>
                </c:pt>
              </c:numCache>
            </c:numRef>
          </c:val>
        </c:ser>
        <c:dLbls>
          <c:showLegendKey val="0"/>
          <c:showVal val="0"/>
          <c:showCatName val="0"/>
          <c:showSerName val="0"/>
          <c:showPercent val="0"/>
          <c:showBubbleSize val="0"/>
        </c:dLbls>
        <c:gapWidth val="150"/>
        <c:shape val="box"/>
        <c:axId val="-2111641576"/>
        <c:axId val="-2132846440"/>
        <c:axId val="0"/>
      </c:bar3DChart>
      <c:catAx>
        <c:axId val="-2111641576"/>
        <c:scaling>
          <c:orientation val="minMax"/>
        </c:scaling>
        <c:delete val="0"/>
        <c:axPos val="b"/>
        <c:majorTickMark val="none"/>
        <c:minorTickMark val="none"/>
        <c:tickLblPos val="nextTo"/>
        <c:txPr>
          <a:bodyPr/>
          <a:lstStyle/>
          <a:p>
            <a:pPr>
              <a:defRPr sz="1000" b="1"/>
            </a:pPr>
            <a:endParaRPr lang="en-US"/>
          </a:p>
        </c:txPr>
        <c:crossAx val="-2132846440"/>
        <c:crosses val="autoZero"/>
        <c:auto val="1"/>
        <c:lblAlgn val="ctr"/>
        <c:lblOffset val="100"/>
        <c:noMultiLvlLbl val="0"/>
      </c:catAx>
      <c:valAx>
        <c:axId val="-2132846440"/>
        <c:scaling>
          <c:orientation val="minMax"/>
          <c:min val="0.0"/>
        </c:scaling>
        <c:delete val="0"/>
        <c:axPos val="l"/>
        <c:majorGridlines/>
        <c:title>
          <c:tx>
            <c:rich>
              <a:bodyPr/>
              <a:lstStyle/>
              <a:p>
                <a:pPr>
                  <a:defRPr/>
                </a:pPr>
                <a:r>
                  <a:rPr lang="en-US" dirty="0"/>
                  <a:t>SD Units</a:t>
                </a:r>
              </a:p>
            </c:rich>
          </c:tx>
          <c:layout>
            <c:manualLayout>
              <c:xMode val="edge"/>
              <c:yMode val="edge"/>
              <c:x val="0.018706583552056"/>
              <c:y val="0.486652522601341"/>
            </c:manualLayout>
          </c:layout>
          <c:overlay val="0"/>
        </c:title>
        <c:numFmt formatCode="0.000" sourceLinked="1"/>
        <c:majorTickMark val="out"/>
        <c:minorTickMark val="none"/>
        <c:tickLblPos val="nextTo"/>
        <c:crossAx val="-2111641576"/>
        <c:crosses val="autoZero"/>
        <c:crossBetween val="between"/>
      </c:valAx>
    </c:plotArea>
    <c:legend>
      <c:legendPos val="t"/>
      <c:layout>
        <c:manualLayout>
          <c:xMode val="edge"/>
          <c:yMode val="edge"/>
          <c:x val="0.0106535569499927"/>
          <c:y val="0.179492436282668"/>
          <c:w val="0.98797881928393"/>
          <c:h val="0.0897490385955672"/>
        </c:manualLayout>
      </c:layout>
      <c:overlay val="0"/>
      <c:txPr>
        <a:bodyPr/>
        <a:lstStyle/>
        <a:p>
          <a:pPr>
            <a:defRPr sz="1200" b="1"/>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Sheet1!$B$3</c:f>
              <c:strCache>
                <c:ptCount val="1"/>
                <c:pt idx="0">
                  <c:v>Shift AB </c:v>
                </c:pt>
              </c:strCache>
            </c:strRef>
          </c:tx>
          <c:spPr>
            <a:ln w="19050"/>
          </c:spPr>
          <c:marker>
            <c:spPr>
              <a:ln w="19050"/>
            </c:spPr>
          </c:marker>
          <c:cat>
            <c:numRef>
              <c:f>Sheet1!$A$4:$A$12</c:f>
              <c:numCache>
                <c:formatCode>General</c:formatCode>
                <c:ptCount val="9"/>
                <c:pt idx="0">
                  <c:v>8.0</c:v>
                </c:pt>
                <c:pt idx="1">
                  <c:v>9.0</c:v>
                </c:pt>
                <c:pt idx="2">
                  <c:v>10.0</c:v>
                </c:pt>
                <c:pt idx="3">
                  <c:v>11.0</c:v>
                </c:pt>
                <c:pt idx="4">
                  <c:v>12.0</c:v>
                </c:pt>
                <c:pt idx="5">
                  <c:v>13.0</c:v>
                </c:pt>
                <c:pt idx="6">
                  <c:v>14.0</c:v>
                </c:pt>
                <c:pt idx="7">
                  <c:v>15.0</c:v>
                </c:pt>
                <c:pt idx="8">
                  <c:v>16.0</c:v>
                </c:pt>
              </c:numCache>
            </c:numRef>
          </c:cat>
          <c:val>
            <c:numRef>
              <c:f>Sheet1!$B$4:$B$12</c:f>
              <c:numCache>
                <c:formatCode>General</c:formatCode>
                <c:ptCount val="9"/>
                <c:pt idx="0">
                  <c:v>73.9</c:v>
                </c:pt>
                <c:pt idx="1">
                  <c:v>74.8</c:v>
                </c:pt>
                <c:pt idx="2">
                  <c:v>72.1</c:v>
                </c:pt>
                <c:pt idx="3">
                  <c:v>68.9</c:v>
                </c:pt>
                <c:pt idx="4">
                  <c:v>73.0</c:v>
                </c:pt>
                <c:pt idx="5">
                  <c:v>75.1</c:v>
                </c:pt>
                <c:pt idx="6">
                  <c:v>66.1</c:v>
                </c:pt>
                <c:pt idx="7">
                  <c:v>72.6</c:v>
                </c:pt>
                <c:pt idx="8">
                  <c:v>71.9</c:v>
                </c:pt>
              </c:numCache>
            </c:numRef>
          </c:val>
          <c:smooth val="0"/>
        </c:ser>
        <c:ser>
          <c:idx val="1"/>
          <c:order val="1"/>
          <c:tx>
            <c:strRef>
              <c:f>Sheet1!$C$3</c:f>
              <c:strCache>
                <c:ptCount val="1"/>
                <c:pt idx="0">
                  <c:v>Shift CD </c:v>
                </c:pt>
              </c:strCache>
            </c:strRef>
          </c:tx>
          <c:spPr>
            <a:ln w="19050"/>
          </c:spPr>
          <c:marker>
            <c:spPr>
              <a:ln w="19050"/>
            </c:spPr>
          </c:marker>
          <c:val>
            <c:numRef>
              <c:f>Sheet1!$C$4:$C$12</c:f>
              <c:numCache>
                <c:formatCode>General</c:formatCode>
                <c:ptCount val="9"/>
                <c:pt idx="0">
                  <c:v>80.5</c:v>
                </c:pt>
                <c:pt idx="1">
                  <c:v>71.7</c:v>
                </c:pt>
                <c:pt idx="2">
                  <c:v>71.3</c:v>
                </c:pt>
                <c:pt idx="3">
                  <c:v>66.5</c:v>
                </c:pt>
                <c:pt idx="4">
                  <c:v>65.9</c:v>
                </c:pt>
                <c:pt idx="5">
                  <c:v>72.3</c:v>
                </c:pt>
                <c:pt idx="6">
                  <c:v>66.4</c:v>
                </c:pt>
                <c:pt idx="7">
                  <c:v>71.0</c:v>
                </c:pt>
                <c:pt idx="8">
                  <c:v>69.0</c:v>
                </c:pt>
              </c:numCache>
            </c:numRef>
          </c:val>
          <c:smooth val="0"/>
        </c:ser>
        <c:ser>
          <c:idx val="2"/>
          <c:order val="2"/>
          <c:tx>
            <c:strRef>
              <c:f>Sheet1!$D$3</c:f>
              <c:strCache>
                <c:ptCount val="1"/>
                <c:pt idx="0">
                  <c:v>Shift EF </c:v>
                </c:pt>
              </c:strCache>
            </c:strRef>
          </c:tx>
          <c:spPr>
            <a:ln w="19050"/>
          </c:spPr>
          <c:marker>
            <c:spPr>
              <a:ln w="19050"/>
            </c:spPr>
          </c:marker>
          <c:val>
            <c:numRef>
              <c:f>Sheet1!$D$4:$D$12</c:f>
              <c:numCache>
                <c:formatCode>General</c:formatCode>
                <c:ptCount val="9"/>
                <c:pt idx="2">
                  <c:v>71.4</c:v>
                </c:pt>
                <c:pt idx="3">
                  <c:v>78.3</c:v>
                </c:pt>
                <c:pt idx="4">
                  <c:v>76.5</c:v>
                </c:pt>
                <c:pt idx="5">
                  <c:v>79.0</c:v>
                </c:pt>
                <c:pt idx="6">
                  <c:v>76.8</c:v>
                </c:pt>
                <c:pt idx="7">
                  <c:v>72.0</c:v>
                </c:pt>
                <c:pt idx="8">
                  <c:v>73.6</c:v>
                </c:pt>
              </c:numCache>
            </c:numRef>
          </c:val>
          <c:smooth val="0"/>
        </c:ser>
        <c:ser>
          <c:idx val="3"/>
          <c:order val="3"/>
          <c:tx>
            <c:strRef>
              <c:f>Sheet1!$E$3</c:f>
              <c:strCache>
                <c:ptCount val="1"/>
                <c:pt idx="0">
                  <c:v>Shift GH </c:v>
                </c:pt>
              </c:strCache>
            </c:strRef>
          </c:tx>
          <c:spPr>
            <a:ln w="19050"/>
          </c:spPr>
          <c:marker>
            <c:spPr>
              <a:ln w="19050"/>
            </c:spPr>
          </c:marker>
          <c:val>
            <c:numRef>
              <c:f>Sheet1!$E$4:$E$12</c:f>
              <c:numCache>
                <c:formatCode>General</c:formatCode>
                <c:ptCount val="9"/>
                <c:pt idx="2">
                  <c:v>84.6</c:v>
                </c:pt>
                <c:pt idx="3">
                  <c:v>70.9</c:v>
                </c:pt>
                <c:pt idx="4">
                  <c:v>77.6</c:v>
                </c:pt>
                <c:pt idx="5">
                  <c:v>67.9</c:v>
                </c:pt>
                <c:pt idx="6">
                  <c:v>72.3</c:v>
                </c:pt>
                <c:pt idx="7">
                  <c:v>74.7</c:v>
                </c:pt>
                <c:pt idx="8">
                  <c:v>68.2</c:v>
                </c:pt>
              </c:numCache>
            </c:numRef>
          </c:val>
          <c:smooth val="0"/>
        </c:ser>
        <c:dLbls>
          <c:showLegendKey val="0"/>
          <c:showVal val="0"/>
          <c:showCatName val="0"/>
          <c:showSerName val="0"/>
          <c:showPercent val="0"/>
          <c:showBubbleSize val="0"/>
        </c:dLbls>
        <c:marker val="1"/>
        <c:smooth val="0"/>
        <c:axId val="1793717752"/>
        <c:axId val="1793967384"/>
      </c:lineChart>
      <c:catAx>
        <c:axId val="1793717752"/>
        <c:scaling>
          <c:orientation val="minMax"/>
        </c:scaling>
        <c:delete val="0"/>
        <c:axPos val="b"/>
        <c:title>
          <c:tx>
            <c:rich>
              <a:bodyPr/>
              <a:lstStyle/>
              <a:p>
                <a:pPr>
                  <a:defRPr/>
                </a:pPr>
                <a:r>
                  <a:rPr lang="en-US"/>
                  <a:t>Hour</a:t>
                </a:r>
              </a:p>
            </c:rich>
          </c:tx>
          <c:layout/>
          <c:overlay val="0"/>
        </c:title>
        <c:numFmt formatCode="General" sourceLinked="1"/>
        <c:majorTickMark val="out"/>
        <c:minorTickMark val="none"/>
        <c:tickLblPos val="nextTo"/>
        <c:crossAx val="1793967384"/>
        <c:crosses val="autoZero"/>
        <c:auto val="1"/>
        <c:lblAlgn val="ctr"/>
        <c:lblOffset val="100"/>
        <c:noMultiLvlLbl val="0"/>
      </c:catAx>
      <c:valAx>
        <c:axId val="1793967384"/>
        <c:scaling>
          <c:orientation val="minMax"/>
          <c:min val="50.0"/>
        </c:scaling>
        <c:delete val="0"/>
        <c:axPos val="l"/>
        <c:majorGridlines/>
        <c:title>
          <c:tx>
            <c:rich>
              <a:bodyPr rot="-5400000" vert="horz"/>
              <a:lstStyle/>
              <a:p>
                <a:pPr>
                  <a:defRPr/>
                </a:pPr>
                <a:r>
                  <a:rPr lang="en-US"/>
                  <a:t>Percent  Exact Agreement with True Score</a:t>
                </a:r>
              </a:p>
            </c:rich>
          </c:tx>
          <c:layout/>
          <c:overlay val="0"/>
        </c:title>
        <c:numFmt formatCode="#,##0.0" sourceLinked="0"/>
        <c:majorTickMark val="out"/>
        <c:minorTickMark val="none"/>
        <c:tickLblPos val="nextTo"/>
        <c:crossAx val="1793717752"/>
        <c:crosses val="autoZero"/>
        <c:crossBetween val="between"/>
        <c:majorUnit val="5.0"/>
        <c:minorUnit val="0.5"/>
      </c:valAx>
    </c:plotArea>
    <c:legend>
      <c:legendPos val="b"/>
      <c:layout/>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Sheet1!$C$3</c:f>
              <c:strCache>
                <c:ptCount val="1"/>
                <c:pt idx="0">
                  <c:v>Wobegon</c:v>
                </c:pt>
              </c:strCache>
            </c:strRef>
          </c:tx>
          <c:invertIfNegative val="0"/>
          <c:val>
            <c:numRef>
              <c:f>Sheet1!$C$4:$C$7</c:f>
              <c:numCache>
                <c:formatCode>General</c:formatCode>
                <c:ptCount val="4"/>
                <c:pt idx="0">
                  <c:v>0.7</c:v>
                </c:pt>
                <c:pt idx="1">
                  <c:v>8.0</c:v>
                </c:pt>
                <c:pt idx="2">
                  <c:v>31.3</c:v>
                </c:pt>
                <c:pt idx="3">
                  <c:v>60.1</c:v>
                </c:pt>
              </c:numCache>
            </c:numRef>
          </c:val>
        </c:ser>
        <c:dLbls>
          <c:showLegendKey val="0"/>
          <c:showVal val="0"/>
          <c:showCatName val="0"/>
          <c:showSerName val="0"/>
          <c:showPercent val="0"/>
          <c:showBubbleSize val="0"/>
        </c:dLbls>
        <c:gapWidth val="150"/>
        <c:axId val="-1982442920"/>
        <c:axId val="-1982141336"/>
      </c:barChart>
      <c:catAx>
        <c:axId val="-1982442920"/>
        <c:scaling>
          <c:orientation val="minMax"/>
        </c:scaling>
        <c:delete val="0"/>
        <c:axPos val="b"/>
        <c:majorTickMark val="out"/>
        <c:minorTickMark val="none"/>
        <c:tickLblPos val="nextTo"/>
        <c:crossAx val="-1982141336"/>
        <c:crosses val="autoZero"/>
        <c:auto val="1"/>
        <c:lblAlgn val="ctr"/>
        <c:lblOffset val="100"/>
        <c:noMultiLvlLbl val="0"/>
      </c:catAx>
      <c:valAx>
        <c:axId val="-1982141336"/>
        <c:scaling>
          <c:orientation val="minMax"/>
        </c:scaling>
        <c:delete val="0"/>
        <c:axPos val="l"/>
        <c:majorGridlines/>
        <c:numFmt formatCode="General" sourceLinked="1"/>
        <c:majorTickMark val="out"/>
        <c:minorTickMark val="none"/>
        <c:tickLblPos val="nextTo"/>
        <c:crossAx val="-1982442920"/>
        <c:crosses val="autoZero"/>
        <c:crossBetween val="between"/>
      </c:valAx>
    </c:plotArea>
    <c:legend>
      <c:legendPos val="r"/>
      <c:layout>
        <c:manualLayout>
          <c:xMode val="edge"/>
          <c:yMode val="edge"/>
          <c:x val="0.843043312624584"/>
          <c:y val="0.430068628716492"/>
          <c:w val="0.147152764545413"/>
          <c:h val="0.224561980981885"/>
        </c:manualLayout>
      </c:layout>
      <c:overlay val="0"/>
      <c:txPr>
        <a:bodyPr/>
        <a:lstStyle/>
        <a:p>
          <a:pPr rtl="0">
            <a:defRPr sz="1600" baseline="0"/>
          </a:pPr>
          <a:endParaRPr lang="en-US"/>
        </a:p>
      </c:txPr>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Sheet1!$C$3</c:f>
              <c:strCache>
                <c:ptCount val="1"/>
                <c:pt idx="0">
                  <c:v>Wobegon</c:v>
                </c:pt>
              </c:strCache>
            </c:strRef>
          </c:tx>
          <c:invertIfNegative val="0"/>
          <c:val>
            <c:numRef>
              <c:f>Sheet1!$C$4:$C$7</c:f>
              <c:numCache>
                <c:formatCode>General</c:formatCode>
                <c:ptCount val="4"/>
                <c:pt idx="0">
                  <c:v>0.7</c:v>
                </c:pt>
                <c:pt idx="1">
                  <c:v>8.0</c:v>
                </c:pt>
                <c:pt idx="2">
                  <c:v>31.3</c:v>
                </c:pt>
                <c:pt idx="3">
                  <c:v>60.1</c:v>
                </c:pt>
              </c:numCache>
            </c:numRef>
          </c:val>
        </c:ser>
        <c:ser>
          <c:idx val="1"/>
          <c:order val="1"/>
          <c:tx>
            <c:strRef>
              <c:f>Sheet1!$D$3</c:f>
              <c:strCache>
                <c:ptCount val="1"/>
                <c:pt idx="0">
                  <c:v>MET</c:v>
                </c:pt>
              </c:strCache>
            </c:strRef>
          </c:tx>
          <c:spPr>
            <a:solidFill>
              <a:srgbClr val="FF0000"/>
            </a:solidFill>
          </c:spPr>
          <c:invertIfNegative val="0"/>
          <c:val>
            <c:numRef>
              <c:f>Sheet1!$D$4:$D$7</c:f>
              <c:numCache>
                <c:formatCode>General</c:formatCode>
                <c:ptCount val="4"/>
                <c:pt idx="0">
                  <c:v>4.0</c:v>
                </c:pt>
                <c:pt idx="1">
                  <c:v>47.0</c:v>
                </c:pt>
                <c:pt idx="2">
                  <c:v>47.0</c:v>
                </c:pt>
                <c:pt idx="3">
                  <c:v>2.0</c:v>
                </c:pt>
              </c:numCache>
            </c:numRef>
          </c:val>
        </c:ser>
        <c:dLbls>
          <c:showLegendKey val="0"/>
          <c:showVal val="0"/>
          <c:showCatName val="0"/>
          <c:showSerName val="0"/>
          <c:showPercent val="0"/>
          <c:showBubbleSize val="0"/>
        </c:dLbls>
        <c:gapWidth val="150"/>
        <c:axId val="-2136586472"/>
        <c:axId val="-2136583496"/>
      </c:barChart>
      <c:catAx>
        <c:axId val="-2136586472"/>
        <c:scaling>
          <c:orientation val="minMax"/>
        </c:scaling>
        <c:delete val="0"/>
        <c:axPos val="b"/>
        <c:majorTickMark val="out"/>
        <c:minorTickMark val="none"/>
        <c:tickLblPos val="nextTo"/>
        <c:crossAx val="-2136583496"/>
        <c:crosses val="autoZero"/>
        <c:auto val="1"/>
        <c:lblAlgn val="ctr"/>
        <c:lblOffset val="100"/>
        <c:noMultiLvlLbl val="0"/>
      </c:catAx>
      <c:valAx>
        <c:axId val="-2136583496"/>
        <c:scaling>
          <c:orientation val="minMax"/>
        </c:scaling>
        <c:delete val="0"/>
        <c:axPos val="l"/>
        <c:majorGridlines/>
        <c:numFmt formatCode="General" sourceLinked="1"/>
        <c:majorTickMark val="out"/>
        <c:minorTickMark val="none"/>
        <c:tickLblPos val="nextTo"/>
        <c:crossAx val="-2136586472"/>
        <c:crosses val="autoZero"/>
        <c:crossBetween val="between"/>
      </c:valAx>
    </c:plotArea>
    <c:legend>
      <c:legendPos val="r"/>
      <c:layout>
        <c:manualLayout>
          <c:xMode val="edge"/>
          <c:yMode val="edge"/>
          <c:x val="0.843043312624584"/>
          <c:y val="0.430068628716492"/>
          <c:w val="0.147152764545413"/>
          <c:h val="0.224561980981885"/>
        </c:manualLayout>
      </c:layout>
      <c:overlay val="0"/>
      <c:txPr>
        <a:bodyPr/>
        <a:lstStyle/>
        <a:p>
          <a:pPr rtl="0">
            <a:defRPr sz="1600" baseline="0"/>
          </a:pPr>
          <a:endParaRPr lang="en-US"/>
        </a:p>
      </c:txPr>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Sheet1!$C$3</c:f>
              <c:strCache>
                <c:ptCount val="1"/>
                <c:pt idx="0">
                  <c:v>Wobegon</c:v>
                </c:pt>
              </c:strCache>
            </c:strRef>
          </c:tx>
          <c:invertIfNegative val="0"/>
          <c:val>
            <c:numRef>
              <c:f>Sheet1!$C$4:$C$7</c:f>
              <c:numCache>
                <c:formatCode>General</c:formatCode>
                <c:ptCount val="4"/>
                <c:pt idx="0">
                  <c:v>0.7</c:v>
                </c:pt>
                <c:pt idx="1">
                  <c:v>8.0</c:v>
                </c:pt>
                <c:pt idx="2">
                  <c:v>31.3</c:v>
                </c:pt>
                <c:pt idx="3">
                  <c:v>60.1</c:v>
                </c:pt>
              </c:numCache>
            </c:numRef>
          </c:val>
        </c:ser>
        <c:ser>
          <c:idx val="2"/>
          <c:order val="1"/>
          <c:tx>
            <c:strRef>
              <c:f>Sheet1!$E$3</c:f>
              <c:strCache>
                <c:ptCount val="1"/>
                <c:pt idx="0">
                  <c:v>FL District</c:v>
                </c:pt>
              </c:strCache>
            </c:strRef>
          </c:tx>
          <c:spPr>
            <a:solidFill>
              <a:srgbClr val="00B050"/>
            </a:solidFill>
          </c:spPr>
          <c:invertIfNegative val="0"/>
          <c:val>
            <c:numRef>
              <c:f>Sheet1!$E$4:$E$7</c:f>
              <c:numCache>
                <c:formatCode>General</c:formatCode>
                <c:ptCount val="4"/>
                <c:pt idx="0">
                  <c:v>0.0</c:v>
                </c:pt>
                <c:pt idx="1">
                  <c:v>8.5</c:v>
                </c:pt>
                <c:pt idx="2">
                  <c:v>20.6</c:v>
                </c:pt>
                <c:pt idx="3">
                  <c:v>70.9</c:v>
                </c:pt>
              </c:numCache>
            </c:numRef>
          </c:val>
        </c:ser>
        <c:ser>
          <c:idx val="1"/>
          <c:order val="2"/>
          <c:tx>
            <c:strRef>
              <c:f>Sheet1!$D$3</c:f>
              <c:strCache>
                <c:ptCount val="1"/>
                <c:pt idx="0">
                  <c:v>MET</c:v>
                </c:pt>
              </c:strCache>
            </c:strRef>
          </c:tx>
          <c:spPr>
            <a:solidFill>
              <a:srgbClr val="FF0000"/>
            </a:solidFill>
          </c:spPr>
          <c:invertIfNegative val="0"/>
          <c:val>
            <c:numRef>
              <c:f>Sheet1!$D$4:$D$7</c:f>
              <c:numCache>
                <c:formatCode>General</c:formatCode>
                <c:ptCount val="4"/>
                <c:pt idx="0">
                  <c:v>4.0</c:v>
                </c:pt>
                <c:pt idx="1">
                  <c:v>47.0</c:v>
                </c:pt>
                <c:pt idx="2">
                  <c:v>47.0</c:v>
                </c:pt>
                <c:pt idx="3">
                  <c:v>2.0</c:v>
                </c:pt>
              </c:numCache>
            </c:numRef>
          </c:val>
        </c:ser>
        <c:dLbls>
          <c:showLegendKey val="0"/>
          <c:showVal val="0"/>
          <c:showCatName val="0"/>
          <c:showSerName val="0"/>
          <c:showPercent val="0"/>
          <c:showBubbleSize val="0"/>
        </c:dLbls>
        <c:gapWidth val="150"/>
        <c:axId val="-1982749336"/>
        <c:axId val="-1982221880"/>
      </c:barChart>
      <c:catAx>
        <c:axId val="-1982749336"/>
        <c:scaling>
          <c:orientation val="minMax"/>
        </c:scaling>
        <c:delete val="0"/>
        <c:axPos val="b"/>
        <c:majorTickMark val="out"/>
        <c:minorTickMark val="none"/>
        <c:tickLblPos val="nextTo"/>
        <c:crossAx val="-1982221880"/>
        <c:crosses val="autoZero"/>
        <c:auto val="1"/>
        <c:lblAlgn val="ctr"/>
        <c:lblOffset val="100"/>
        <c:noMultiLvlLbl val="0"/>
      </c:catAx>
      <c:valAx>
        <c:axId val="-1982221880"/>
        <c:scaling>
          <c:orientation val="minMax"/>
        </c:scaling>
        <c:delete val="0"/>
        <c:axPos val="l"/>
        <c:majorGridlines/>
        <c:numFmt formatCode="General" sourceLinked="1"/>
        <c:majorTickMark val="out"/>
        <c:minorTickMark val="none"/>
        <c:tickLblPos val="nextTo"/>
        <c:crossAx val="-1982749336"/>
        <c:crosses val="autoZero"/>
        <c:crossBetween val="between"/>
      </c:valAx>
    </c:plotArea>
    <c:legend>
      <c:legendPos val="r"/>
      <c:layout>
        <c:manualLayout>
          <c:xMode val="edge"/>
          <c:yMode val="edge"/>
          <c:x val="0.843043312624584"/>
          <c:y val="0.430068628716492"/>
          <c:w val="0.147152764545413"/>
          <c:h val="0.224561980981885"/>
        </c:manualLayout>
      </c:layout>
      <c:overlay val="0"/>
      <c:txPr>
        <a:bodyPr/>
        <a:lstStyle/>
        <a:p>
          <a:pPr rtl="0">
            <a:defRPr sz="1600" baseline="0"/>
          </a:pPr>
          <a:endParaRPr lang="en-US"/>
        </a:p>
      </c:txPr>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20C18675-4CB7-3340-8959-495C9FFCD314}" type="datetimeFigureOut">
              <a:rPr lang="en-US" smtClean="0"/>
              <a:pPr/>
              <a:t>2/10/13</a:t>
            </a:fld>
            <a:endParaRPr lang="en-US" dirty="0"/>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2BBDA8F3-5BE4-3C42-9495-B9EB2ED7E62A}" type="slidenum">
              <a:rPr lang="en-US" smtClean="0"/>
              <a:pPr/>
              <a:t>‹#›</a:t>
            </a:fld>
            <a:endParaRPr lang="en-US" dirty="0"/>
          </a:p>
        </p:txBody>
      </p:sp>
    </p:spTree>
    <p:extLst>
      <p:ext uri="{BB962C8B-B14F-4D97-AF65-F5344CB8AC3E}">
        <p14:creationId xmlns:p14="http://schemas.microsoft.com/office/powerpoint/2010/main" val="13899225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7B7E89A0-1DC8-4EC4-A8D9-1FF981E3C49C}" type="datetimeFigureOut">
              <a:rPr lang="en-US" smtClean="0"/>
              <a:pPr/>
              <a:t>2/10/13</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30FF5759-4E1E-4E1E-82DA-31A1CF80D22F}" type="slidenum">
              <a:rPr lang="en-US" smtClean="0"/>
              <a:pPr/>
              <a:t>‹#›</a:t>
            </a:fld>
            <a:endParaRPr lang="en-US" dirty="0"/>
          </a:p>
        </p:txBody>
      </p:sp>
    </p:spTree>
    <p:extLst>
      <p:ext uri="{BB962C8B-B14F-4D97-AF65-F5344CB8AC3E}">
        <p14:creationId xmlns:p14="http://schemas.microsoft.com/office/powerpoint/2010/main" val="35020149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Change the title and subtitle to fit your presentation</a:t>
            </a:r>
            <a:r>
              <a:rPr lang="en-US" baseline="0" dirty="0" smtClean="0"/>
              <a:t> and audience</a:t>
            </a:r>
          </a:p>
          <a:p>
            <a:endParaRPr lang="en-US" dirty="0"/>
          </a:p>
        </p:txBody>
      </p:sp>
      <p:sp>
        <p:nvSpPr>
          <p:cNvPr id="4" name="Slide Number Placeholder 3"/>
          <p:cNvSpPr>
            <a:spLocks noGrp="1"/>
          </p:cNvSpPr>
          <p:nvPr>
            <p:ph type="sldNum" sz="quarter" idx="10"/>
          </p:nvPr>
        </p:nvSpPr>
        <p:spPr/>
        <p:txBody>
          <a:bodyPr/>
          <a:lstStyle/>
          <a:p>
            <a:fld id="{30FF5759-4E1E-4E1E-82DA-31A1CF80D22F}"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78983" indent="-299609" eaLnBrk="0" hangingPunct="0">
              <a:defRPr>
                <a:solidFill>
                  <a:schemeClr val="tx1"/>
                </a:solidFill>
                <a:latin typeface="Arial" charset="0"/>
              </a:defRPr>
            </a:lvl2pPr>
            <a:lvl3pPr marL="1198436" indent="-239687" eaLnBrk="0" hangingPunct="0">
              <a:defRPr>
                <a:solidFill>
                  <a:schemeClr val="tx1"/>
                </a:solidFill>
                <a:latin typeface="Arial" charset="0"/>
              </a:defRPr>
            </a:lvl3pPr>
            <a:lvl4pPr marL="1677810" indent="-239687" eaLnBrk="0" hangingPunct="0">
              <a:defRPr>
                <a:solidFill>
                  <a:schemeClr val="tx1"/>
                </a:solidFill>
                <a:latin typeface="Arial" charset="0"/>
              </a:defRPr>
            </a:lvl4pPr>
            <a:lvl5pPr marL="2157184" indent="-239687" eaLnBrk="0" hangingPunct="0">
              <a:defRPr>
                <a:solidFill>
                  <a:schemeClr val="tx1"/>
                </a:solidFill>
                <a:latin typeface="Arial" charset="0"/>
              </a:defRPr>
            </a:lvl5pPr>
            <a:lvl6pPr marL="2636558" indent="-239687" eaLnBrk="0" fontAlgn="base" hangingPunct="0">
              <a:spcBef>
                <a:spcPct val="0"/>
              </a:spcBef>
              <a:spcAft>
                <a:spcPct val="0"/>
              </a:spcAft>
              <a:defRPr>
                <a:solidFill>
                  <a:schemeClr val="tx1"/>
                </a:solidFill>
                <a:latin typeface="Arial" charset="0"/>
              </a:defRPr>
            </a:lvl6pPr>
            <a:lvl7pPr marL="3115932" indent="-239687" eaLnBrk="0" fontAlgn="base" hangingPunct="0">
              <a:spcBef>
                <a:spcPct val="0"/>
              </a:spcBef>
              <a:spcAft>
                <a:spcPct val="0"/>
              </a:spcAft>
              <a:defRPr>
                <a:solidFill>
                  <a:schemeClr val="tx1"/>
                </a:solidFill>
                <a:latin typeface="Arial" charset="0"/>
              </a:defRPr>
            </a:lvl7pPr>
            <a:lvl8pPr marL="3595307" indent="-239687" eaLnBrk="0" fontAlgn="base" hangingPunct="0">
              <a:spcBef>
                <a:spcPct val="0"/>
              </a:spcBef>
              <a:spcAft>
                <a:spcPct val="0"/>
              </a:spcAft>
              <a:defRPr>
                <a:solidFill>
                  <a:schemeClr val="tx1"/>
                </a:solidFill>
                <a:latin typeface="Arial" charset="0"/>
              </a:defRPr>
            </a:lvl8pPr>
            <a:lvl9pPr marL="4074681" indent="-239687" eaLnBrk="0" fontAlgn="base" hangingPunct="0">
              <a:spcBef>
                <a:spcPct val="0"/>
              </a:spcBef>
              <a:spcAft>
                <a:spcPct val="0"/>
              </a:spcAft>
              <a:defRPr>
                <a:solidFill>
                  <a:schemeClr val="tx1"/>
                </a:solidFill>
                <a:latin typeface="Arial" charset="0"/>
              </a:defRPr>
            </a:lvl9pPr>
          </a:lstStyle>
          <a:p>
            <a:pPr eaLnBrk="1" hangingPunct="1"/>
            <a:fld id="{E914D672-8895-4C47-9211-4CC8FB6D9C84}" type="slidenum">
              <a:rPr lang="en-US" smtClean="0">
                <a:solidFill>
                  <a:prstClr val="black"/>
                </a:solidFill>
              </a:rPr>
              <a:pPr eaLnBrk="1" hangingPunct="1"/>
              <a:t>5</a:t>
            </a:fld>
            <a:endParaRPr lang="en-US" smtClean="0">
              <a:solidFill>
                <a:prstClr val="black"/>
              </a:solidFill>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smtClean="0"/>
              <a:t>System Design</a:t>
            </a:r>
            <a:endParaRPr lang="en-US" smtClean="0"/>
          </a:p>
          <a:p>
            <a:pPr eaLnBrk="1" hangingPunct="1"/>
            <a:r>
              <a:rPr lang="en-US" smtClean="0"/>
              <a:t>Given what I have said thus far, we can think of two continua related to evaluation systems: one related to the level of stakes, (in the form of licensing, employment, or compensation) and the other concerning the rigor of the system (the clarity of the criteria, the design of the items to be assessed, the training of the assessors, etc.)  If one maps one continuum on the other, the result is a graph with four quadrants like this one. (Show the graph.)</a:t>
            </a:r>
          </a:p>
          <a:p>
            <a:pPr eaLnBrk="1" hangingPunct="1"/>
            <a:r>
              <a:rPr lang="en-US" smtClean="0"/>
              <a:t>In the quadrant where both the stakes and the rigor are low (for example in most mentoring programs) there are no negative consequences of the low rigor.  That is, the mentoring program may not be as good as it might be, but no one is harmed.  Those systems with both high stakes and high rigor (for example, where the assessors go through extensive training and must pass a proficiency test - as in Praxis III and National Board) the result is a system with high levels of credibility and defensibility.</a:t>
            </a:r>
          </a:p>
          <a:p>
            <a:pPr eaLnBrk="1" hangingPunct="1"/>
            <a:r>
              <a:rPr lang="en-US" smtClean="0"/>
              <a:t>The difficulty arises, I think, where the system has high stakes but low rigor (and therefore low defensibility and credibility.)  In those situations there is opportunity for harm, and mischief, and abuse.  Those are the ones that really worry me.  I also wonder whether the infrastructure required to establish, and maintain, a system of high rigor, is worth the benefits.  It will be interesting to see the situations in which it turns out to be worth it.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78983" indent="-299609" eaLnBrk="0" hangingPunct="0">
              <a:defRPr>
                <a:solidFill>
                  <a:schemeClr val="tx1"/>
                </a:solidFill>
                <a:latin typeface="Arial" charset="0"/>
              </a:defRPr>
            </a:lvl2pPr>
            <a:lvl3pPr marL="1198436" indent="-239687" eaLnBrk="0" hangingPunct="0">
              <a:defRPr>
                <a:solidFill>
                  <a:schemeClr val="tx1"/>
                </a:solidFill>
                <a:latin typeface="Arial" charset="0"/>
              </a:defRPr>
            </a:lvl3pPr>
            <a:lvl4pPr marL="1677810" indent="-239687" eaLnBrk="0" hangingPunct="0">
              <a:defRPr>
                <a:solidFill>
                  <a:schemeClr val="tx1"/>
                </a:solidFill>
                <a:latin typeface="Arial" charset="0"/>
              </a:defRPr>
            </a:lvl4pPr>
            <a:lvl5pPr marL="2157184" indent="-239687" eaLnBrk="0" hangingPunct="0">
              <a:defRPr>
                <a:solidFill>
                  <a:schemeClr val="tx1"/>
                </a:solidFill>
                <a:latin typeface="Arial" charset="0"/>
              </a:defRPr>
            </a:lvl5pPr>
            <a:lvl6pPr marL="2636558" indent="-239687" eaLnBrk="0" fontAlgn="base" hangingPunct="0">
              <a:spcBef>
                <a:spcPct val="0"/>
              </a:spcBef>
              <a:spcAft>
                <a:spcPct val="0"/>
              </a:spcAft>
              <a:defRPr>
                <a:solidFill>
                  <a:schemeClr val="tx1"/>
                </a:solidFill>
                <a:latin typeface="Arial" charset="0"/>
              </a:defRPr>
            </a:lvl6pPr>
            <a:lvl7pPr marL="3115932" indent="-239687" eaLnBrk="0" fontAlgn="base" hangingPunct="0">
              <a:spcBef>
                <a:spcPct val="0"/>
              </a:spcBef>
              <a:spcAft>
                <a:spcPct val="0"/>
              </a:spcAft>
              <a:defRPr>
                <a:solidFill>
                  <a:schemeClr val="tx1"/>
                </a:solidFill>
                <a:latin typeface="Arial" charset="0"/>
              </a:defRPr>
            </a:lvl7pPr>
            <a:lvl8pPr marL="3595307" indent="-239687" eaLnBrk="0" fontAlgn="base" hangingPunct="0">
              <a:spcBef>
                <a:spcPct val="0"/>
              </a:spcBef>
              <a:spcAft>
                <a:spcPct val="0"/>
              </a:spcAft>
              <a:defRPr>
                <a:solidFill>
                  <a:schemeClr val="tx1"/>
                </a:solidFill>
                <a:latin typeface="Arial" charset="0"/>
              </a:defRPr>
            </a:lvl8pPr>
            <a:lvl9pPr marL="4074681" indent="-239687" eaLnBrk="0" fontAlgn="base" hangingPunct="0">
              <a:spcBef>
                <a:spcPct val="0"/>
              </a:spcBef>
              <a:spcAft>
                <a:spcPct val="0"/>
              </a:spcAft>
              <a:defRPr>
                <a:solidFill>
                  <a:schemeClr val="tx1"/>
                </a:solidFill>
                <a:latin typeface="Arial" charset="0"/>
              </a:defRPr>
            </a:lvl9pPr>
          </a:lstStyle>
          <a:p>
            <a:pPr eaLnBrk="1" hangingPunct="1"/>
            <a:fld id="{FB172FEE-D889-490F-88FD-5DFB790FC3EB}" type="slidenum">
              <a:rPr lang="en-US" smtClean="0">
                <a:solidFill>
                  <a:prstClr val="black"/>
                </a:solidFill>
              </a:rPr>
              <a:pPr eaLnBrk="1" hangingPunct="1"/>
              <a:t>6</a:t>
            </a:fld>
            <a:endParaRPr lang="en-US" smtClean="0">
              <a:solidFill>
                <a:prstClr val="black"/>
              </a:solidFill>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smtClean="0"/>
              <a:t>System Design</a:t>
            </a:r>
            <a:endParaRPr lang="en-US" smtClean="0"/>
          </a:p>
          <a:p>
            <a:pPr eaLnBrk="1" hangingPunct="1"/>
            <a:r>
              <a:rPr lang="en-US" smtClean="0"/>
              <a:t>Given what I have said thus far, we can think of two continua related to evaluation systems: one related to the level of stakes, (in the form of licensing, employment, or compensation) and the other concerning the rigor of the system (the clarity of the criteria, the design of the items to be assessed, the training of the assessors, etc.)  If one maps one continuum on the other, the result is a graph with four quadrants like this one. (Show the graph.)</a:t>
            </a:r>
          </a:p>
          <a:p>
            <a:pPr eaLnBrk="1" hangingPunct="1"/>
            <a:r>
              <a:rPr lang="en-US" smtClean="0"/>
              <a:t>In the quadrant where both the stakes and the rigor are low (for example in most mentoring programs) there are no negative consequences of the low rigor.  That is, the mentoring program may not be as good as it might be, but no one is harmed.  Those systems with both high stakes and high rigor (for example, where the assessors go through extensive training and must pass a proficiency test - as in Praxis III and National Board) the result is a system with high levels of credibility and defensibility.</a:t>
            </a:r>
          </a:p>
          <a:p>
            <a:pPr eaLnBrk="1" hangingPunct="1"/>
            <a:r>
              <a:rPr lang="en-US" smtClean="0"/>
              <a:t>The difficulty arises, I think, where the system has high stakes but low rigor (and therefore low defensibility and credibility.)  In those situations there is opportunity for harm, and mischief, and abuse.  Those are the ones that really worry me.  I also wonder whether the infrastructure required to establish, and maintain, a system of high rigor, is worth the benefits.  It will be interesting to see the situations in which it turns out to be worth it.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solidFill>
                  <a:schemeClr val="tx1"/>
                </a:solidFill>
              </a:rPr>
              <a:t>Of course, if the goal is the improvement</a:t>
            </a:r>
            <a:r>
              <a:rPr lang="en-US" baseline="0" dirty="0" smtClean="0">
                <a:solidFill>
                  <a:schemeClr val="tx1"/>
                </a:solidFill>
              </a:rPr>
              <a:t> of teaching, one must define “teaching” in such a way that the definition captures our collective vision of how classrooms should be. Hence the </a:t>
            </a:r>
            <a:r>
              <a:rPr lang="en-US" baseline="0" dirty="0" err="1" smtClean="0">
                <a:solidFill>
                  <a:schemeClr val="tx1"/>
                </a:solidFill>
              </a:rPr>
              <a:t>fft</a:t>
            </a:r>
            <a:r>
              <a:rPr lang="en-US" baseline="0" dirty="0" smtClean="0">
                <a:solidFill>
                  <a:schemeClr val="tx1"/>
                </a:solidFill>
              </a:rPr>
              <a:t>.</a:t>
            </a:r>
            <a:endParaRPr lang="en-US" dirty="0">
              <a:solidFill>
                <a:schemeClr val="tx1"/>
              </a:solidFill>
            </a:endParaRPr>
          </a:p>
        </p:txBody>
      </p:sp>
      <p:sp>
        <p:nvSpPr>
          <p:cNvPr id="4" name="Slide Number Placeholder 3"/>
          <p:cNvSpPr>
            <a:spLocks noGrp="1"/>
          </p:cNvSpPr>
          <p:nvPr>
            <p:ph type="sldNum" sz="quarter" idx="10"/>
          </p:nvPr>
        </p:nvSpPr>
        <p:spPr/>
        <p:txBody>
          <a:bodyPr/>
          <a:lstStyle/>
          <a:p>
            <a:fld id="{6D457887-A098-7044-A267-75FC9027D2B8}" type="slidenum">
              <a:rPr lang="en-US" smtClean="0">
                <a:solidFill>
                  <a:prstClr val="black"/>
                </a:solidFill>
                <a:latin typeface="Calibri"/>
              </a:rPr>
              <a:pPr/>
              <a:t>7</a:t>
            </a:fld>
            <a:endParaRPr lang="en-US" dirty="0">
              <a:solidFill>
                <a:prstClr val="black"/>
              </a:solidFill>
              <a:latin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Arial" pitchFamily="34" charset="0"/>
                <a:ea typeface="ＭＳ Ｐゴシック" pitchFamily="34" charset="-128"/>
              </a:rPr>
              <a:t>Teachscape</a:t>
            </a:r>
            <a:r>
              <a:rPr lang="ja-JP" altLang="en-US">
                <a:latin typeface="Arial" pitchFamily="34" charset="0"/>
                <a:ea typeface="ＭＳ Ｐゴシック" pitchFamily="34" charset="-128"/>
              </a:rPr>
              <a:t>’</a:t>
            </a:r>
            <a:r>
              <a:rPr lang="en-US" altLang="ja-JP">
                <a:latin typeface="Arial" pitchFamily="34" charset="0"/>
                <a:ea typeface="ＭＳ Ｐゴシック" pitchFamily="34" charset="-128"/>
              </a:rPr>
              <a:t>s panoramic video capture, sharing, and scoring tools have been used to capture and score more than 23,000 lessons in over 3,000 classrooms across six states. Each lesson was scored multiple times against multiple frameworks using Teachscape</a:t>
            </a:r>
            <a:r>
              <a:rPr lang="ja-JP" altLang="en-US">
                <a:latin typeface="Arial" pitchFamily="34" charset="0"/>
                <a:ea typeface="ＭＳ Ｐゴシック" pitchFamily="34" charset="-128"/>
              </a:rPr>
              <a:t>’</a:t>
            </a:r>
            <a:r>
              <a:rPr lang="en-US" altLang="ja-JP">
                <a:latin typeface="Arial" pitchFamily="34" charset="0"/>
                <a:ea typeface="ＭＳ Ｐゴシック" pitchFamily="34" charset="-128"/>
              </a:rPr>
              <a:t>s software. These 23,000 lessons were scored over 80,000 times using Teachscape software to render valid, reliable evaluations.</a:t>
            </a:r>
          </a:p>
          <a:p>
            <a:endParaRPr lang="en-US">
              <a:latin typeface="Arial" pitchFamily="34" charset="0"/>
              <a:ea typeface="ＭＳ Ｐゴシック" pitchFamily="34" charset="-128"/>
            </a:endParaRPr>
          </a:p>
          <a:p>
            <a:endParaRPr lang="en-US" smtClean="0">
              <a:latin typeface="Arial" pitchFamily="34" charset="0"/>
              <a:ea typeface="ＭＳ Ｐゴシック" pitchFamily="34" charset="-128"/>
            </a:endParaRPr>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78983" indent="-299609" eaLnBrk="0" hangingPunct="0">
              <a:defRPr>
                <a:solidFill>
                  <a:schemeClr val="tx1"/>
                </a:solidFill>
                <a:latin typeface="Arial" pitchFamily="34" charset="0"/>
                <a:ea typeface="ＭＳ Ｐゴシック" pitchFamily="34" charset="-128"/>
              </a:defRPr>
            </a:lvl2pPr>
            <a:lvl3pPr marL="1198436" indent="-239687" eaLnBrk="0" hangingPunct="0">
              <a:defRPr>
                <a:solidFill>
                  <a:schemeClr val="tx1"/>
                </a:solidFill>
                <a:latin typeface="Arial" pitchFamily="34" charset="0"/>
                <a:ea typeface="ＭＳ Ｐゴシック" pitchFamily="34" charset="-128"/>
              </a:defRPr>
            </a:lvl3pPr>
            <a:lvl4pPr marL="1677810" indent="-239687" eaLnBrk="0" hangingPunct="0">
              <a:defRPr>
                <a:solidFill>
                  <a:schemeClr val="tx1"/>
                </a:solidFill>
                <a:latin typeface="Arial" pitchFamily="34" charset="0"/>
                <a:ea typeface="ＭＳ Ｐゴシック" pitchFamily="34" charset="-128"/>
              </a:defRPr>
            </a:lvl4pPr>
            <a:lvl5pPr marL="2157184" indent="-239687" eaLnBrk="0" hangingPunct="0">
              <a:defRPr>
                <a:solidFill>
                  <a:schemeClr val="tx1"/>
                </a:solidFill>
                <a:latin typeface="Arial" pitchFamily="34" charset="0"/>
                <a:ea typeface="ＭＳ Ｐゴシック" pitchFamily="34" charset="-128"/>
              </a:defRPr>
            </a:lvl5pPr>
            <a:lvl6pPr marL="2636558" indent="-239687" eaLnBrk="0" fontAlgn="base" hangingPunct="0">
              <a:spcBef>
                <a:spcPct val="0"/>
              </a:spcBef>
              <a:spcAft>
                <a:spcPct val="0"/>
              </a:spcAft>
              <a:defRPr>
                <a:solidFill>
                  <a:schemeClr val="tx1"/>
                </a:solidFill>
                <a:latin typeface="Arial" pitchFamily="34" charset="0"/>
                <a:ea typeface="ＭＳ Ｐゴシック" pitchFamily="34" charset="-128"/>
              </a:defRPr>
            </a:lvl6pPr>
            <a:lvl7pPr marL="3115932" indent="-239687" eaLnBrk="0" fontAlgn="base" hangingPunct="0">
              <a:spcBef>
                <a:spcPct val="0"/>
              </a:spcBef>
              <a:spcAft>
                <a:spcPct val="0"/>
              </a:spcAft>
              <a:defRPr>
                <a:solidFill>
                  <a:schemeClr val="tx1"/>
                </a:solidFill>
                <a:latin typeface="Arial" pitchFamily="34" charset="0"/>
                <a:ea typeface="ＭＳ Ｐゴシック" pitchFamily="34" charset="-128"/>
              </a:defRPr>
            </a:lvl7pPr>
            <a:lvl8pPr marL="3595307" indent="-239687" eaLnBrk="0" fontAlgn="base" hangingPunct="0">
              <a:spcBef>
                <a:spcPct val="0"/>
              </a:spcBef>
              <a:spcAft>
                <a:spcPct val="0"/>
              </a:spcAft>
              <a:defRPr>
                <a:solidFill>
                  <a:schemeClr val="tx1"/>
                </a:solidFill>
                <a:latin typeface="Arial" pitchFamily="34" charset="0"/>
                <a:ea typeface="ＭＳ Ｐゴシック" pitchFamily="34" charset="-128"/>
              </a:defRPr>
            </a:lvl8pPr>
            <a:lvl9pPr marL="4074681" indent="-239687"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CB88D9C5-C1C8-42FA-B613-D1A3119C1980}" type="slidenum">
              <a:rPr lang="en-US"/>
              <a:pPr eaLnBrk="1" hangingPunct="1"/>
              <a:t>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B3B432-8F61-4B50-93A1-CC9852E25611}" type="slidenum">
              <a:rPr lang="en-US" smtClean="0"/>
              <a:pPr/>
              <a:t>24</a:t>
            </a:fld>
            <a:endParaRPr lang="en-US"/>
          </a:p>
        </p:txBody>
      </p:sp>
    </p:spTree>
    <p:extLst>
      <p:ext uri="{BB962C8B-B14F-4D97-AF65-F5344CB8AC3E}">
        <p14:creationId xmlns:p14="http://schemas.microsoft.com/office/powerpoint/2010/main" val="7453771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e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3.jpeg"/><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3.jpeg"/><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3.jpeg"/><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3.jpeg"/><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Picture 9" descr="TCH_logo_RGB.png"/>
          <p:cNvPicPr>
            <a:picLocks noChangeAspect="1"/>
          </p:cNvPicPr>
          <p:nvPr userDrawn="1"/>
        </p:nvPicPr>
        <p:blipFill>
          <a:blip r:embed="rId2" cstate="print"/>
          <a:stretch>
            <a:fillRect/>
          </a:stretch>
        </p:blipFill>
        <p:spPr>
          <a:xfrm>
            <a:off x="7391400" y="381000"/>
            <a:ext cx="1371670" cy="203210"/>
          </a:xfrm>
          <a:prstGeom prst="rect">
            <a:avLst/>
          </a:prstGeom>
        </p:spPr>
      </p:pic>
      <p:pic>
        <p:nvPicPr>
          <p:cNvPr id="9" name="Picture 8" descr="TCH_Dot_Pattern_RGB_Final.png"/>
          <p:cNvPicPr>
            <a:picLocks noChangeAspect="1"/>
          </p:cNvPicPr>
          <p:nvPr userDrawn="1"/>
        </p:nvPicPr>
        <p:blipFill>
          <a:blip r:embed="rId3" cstate="print"/>
          <a:stretch>
            <a:fillRect/>
          </a:stretch>
        </p:blipFill>
        <p:spPr>
          <a:xfrm>
            <a:off x="685800" y="2667000"/>
            <a:ext cx="8293526" cy="3899100"/>
          </a:xfrm>
          <a:prstGeom prst="rect">
            <a:avLst/>
          </a:prstGeom>
        </p:spPr>
      </p:pic>
      <p:sp>
        <p:nvSpPr>
          <p:cNvPr id="2" name="Title 1"/>
          <p:cNvSpPr>
            <a:spLocks noGrp="1"/>
          </p:cNvSpPr>
          <p:nvPr>
            <p:ph type="ctrTitle"/>
          </p:nvPr>
        </p:nvSpPr>
        <p:spPr>
          <a:xfrm>
            <a:off x="704088" y="1709929"/>
            <a:ext cx="7068312" cy="576072"/>
          </a:xfrm>
        </p:spPr>
        <p:txBody>
          <a:bodyPr lIns="0" tIns="0" rIns="0" bIns="0" anchor="t" anchorCtr="0">
            <a:normAutofit/>
          </a:bodyPr>
          <a:lstStyle>
            <a:lvl1pPr algn="l">
              <a:defRPr sz="360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704088" y="2286000"/>
            <a:ext cx="5696712" cy="381000"/>
          </a:xfrm>
          <a:prstGeom prst="rect">
            <a:avLst/>
          </a:prstGeom>
        </p:spPr>
        <p:txBody>
          <a:bodyPr lIns="0" tIns="0" rIns="0" bIns="0">
            <a:normAutofit/>
          </a:bodyPr>
          <a:lstStyle>
            <a:lvl1pPr marL="0" indent="0" algn="l">
              <a:lnSpc>
                <a:spcPts val="2500"/>
              </a:lnSpc>
              <a:buNone/>
              <a:defRPr sz="21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6" name="Picture 5" descr="HiResDanielson_logo.jpg"/>
          <p:cNvPicPr/>
          <p:nvPr userDrawn="1"/>
        </p:nvPicPr>
        <p:blipFill>
          <a:blip r:embed="rId4">
            <a:duotone>
              <a:schemeClr val="accent4">
                <a:shade val="45000"/>
                <a:satMod val="135000"/>
              </a:schemeClr>
              <a:prstClr val="white"/>
            </a:duotone>
          </a:blip>
          <a:stretch>
            <a:fillRect/>
          </a:stretch>
        </p:blipFill>
        <p:spPr>
          <a:xfrm>
            <a:off x="7784709" y="609600"/>
            <a:ext cx="902091" cy="884370"/>
          </a:xfrm>
          <a:prstGeom prst="rect">
            <a:avLst/>
          </a:prstGeom>
        </p:spPr>
      </p:pic>
    </p:spTree>
    <p:extLst>
      <p:ext uri="{BB962C8B-B14F-4D97-AF65-F5344CB8AC3E}">
        <p14:creationId xmlns:p14="http://schemas.microsoft.com/office/powerpoint/2010/main" val="363821243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914400" y="1600200"/>
            <a:ext cx="7772400" cy="4530725"/>
          </a:xfrm>
        </p:spPr>
        <p:txBody>
          <a:bodyPr/>
          <a:lstStyle/>
          <a:p>
            <a:pPr lvl="0"/>
            <a:endParaRPr lang="en-US" noProof="0" smtClean="0"/>
          </a:p>
        </p:txBody>
      </p:sp>
      <p:sp>
        <p:nvSpPr>
          <p:cNvPr id="4" name="Rectangle 9"/>
          <p:cNvSpPr>
            <a:spLocks noGrp="1" noChangeArrowheads="1"/>
          </p:cNvSpPr>
          <p:nvPr>
            <p:ph type="dt" sz="half" idx="10"/>
          </p:nvPr>
        </p:nvSpPr>
        <p:spPr>
          <a:xfrm>
            <a:off x="914400" y="6251575"/>
            <a:ext cx="1981200" cy="457200"/>
          </a:xfrm>
          <a:prstGeom prst="rect">
            <a:avLst/>
          </a:prstGeom>
          <a:ln/>
        </p:spPr>
        <p:txBody>
          <a:bodyPr/>
          <a:lstStyle>
            <a:lvl1pPr>
              <a:defRPr/>
            </a:lvl1pPr>
          </a:lstStyle>
          <a:p>
            <a:pPr>
              <a:defRPr/>
            </a:pPr>
            <a:endParaRPr lang="en-US">
              <a:solidFill>
                <a:prstClr val="black"/>
              </a:solidFill>
              <a:latin typeface="Arial"/>
            </a:endParaRPr>
          </a:p>
        </p:txBody>
      </p:sp>
      <p:sp>
        <p:nvSpPr>
          <p:cNvPr id="5" name="Rectangle 10"/>
          <p:cNvSpPr>
            <a:spLocks noGrp="1" noChangeArrowheads="1"/>
          </p:cNvSpPr>
          <p:nvPr>
            <p:ph type="ftr" sz="quarter" idx="11"/>
          </p:nvPr>
        </p:nvSpPr>
        <p:spPr>
          <a:xfrm>
            <a:off x="3352800" y="6248400"/>
            <a:ext cx="2971800" cy="457200"/>
          </a:xfrm>
          <a:prstGeom prst="rect">
            <a:avLst/>
          </a:prstGeom>
          <a:ln/>
        </p:spPr>
        <p:txBody>
          <a:bodyPr/>
          <a:lstStyle>
            <a:lvl1pPr>
              <a:defRPr/>
            </a:lvl1pPr>
          </a:lstStyle>
          <a:p>
            <a:pPr>
              <a:defRPr/>
            </a:pPr>
            <a:r>
              <a:rPr lang="en-US">
                <a:solidFill>
                  <a:prstClr val="black"/>
                </a:solidFill>
                <a:latin typeface="Arial"/>
              </a:rPr>
              <a:t>Assessing Teacher Effectiveness, Charlotte Danielson</a:t>
            </a:r>
          </a:p>
        </p:txBody>
      </p:sp>
      <p:sp>
        <p:nvSpPr>
          <p:cNvPr id="6" name="Rectangle 11"/>
          <p:cNvSpPr>
            <a:spLocks noGrp="1" noChangeArrowheads="1"/>
          </p:cNvSpPr>
          <p:nvPr>
            <p:ph type="sldNum" sz="quarter" idx="12"/>
          </p:nvPr>
        </p:nvSpPr>
        <p:spPr>
          <a:xfrm>
            <a:off x="6781800" y="6248400"/>
            <a:ext cx="1905000" cy="457200"/>
          </a:xfrm>
          <a:prstGeom prst="rect">
            <a:avLst/>
          </a:prstGeom>
          <a:ln/>
        </p:spPr>
        <p:txBody>
          <a:bodyPr/>
          <a:lstStyle>
            <a:lvl1pPr>
              <a:defRPr/>
            </a:lvl1pPr>
          </a:lstStyle>
          <a:p>
            <a:pPr>
              <a:defRPr/>
            </a:pPr>
            <a:fld id="{2064B7FD-D054-4B79-9256-C2CC873E5C5B}" type="slidenum">
              <a:rPr lang="en-US">
                <a:solidFill>
                  <a:prstClr val="black"/>
                </a:solidFill>
                <a:latin typeface="Arial"/>
              </a:rPr>
              <a:pPr>
                <a:defRPr/>
              </a:pPr>
              <a:t>‹#›</a:t>
            </a:fld>
            <a:endParaRPr lang="en-US">
              <a:solidFill>
                <a:prstClr val="black"/>
              </a:solidFill>
              <a:latin typeface="Arial"/>
            </a:endParaRPr>
          </a:p>
        </p:txBody>
      </p:sp>
    </p:spTree>
    <p:extLst>
      <p:ext uri="{BB962C8B-B14F-4D97-AF65-F5344CB8AC3E}">
        <p14:creationId xmlns:p14="http://schemas.microsoft.com/office/powerpoint/2010/main" val="25531764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age - Dot Pattern">
    <p:spTree>
      <p:nvGrpSpPr>
        <p:cNvPr id="1" name=""/>
        <p:cNvGrpSpPr/>
        <p:nvPr/>
      </p:nvGrpSpPr>
      <p:grpSpPr>
        <a:xfrm>
          <a:off x="0" y="0"/>
          <a:ext cx="0" cy="0"/>
          <a:chOff x="0" y="0"/>
          <a:chExt cx="0" cy="0"/>
        </a:xfrm>
      </p:grpSpPr>
      <p:pic>
        <p:nvPicPr>
          <p:cNvPr id="3" name="Picture 2" descr="TCH_Dot_Pattern_RGB_Final.png"/>
          <p:cNvPicPr>
            <a:picLocks noChangeAspect="1"/>
          </p:cNvPicPr>
          <p:nvPr userDrawn="1"/>
        </p:nvPicPr>
        <p:blipFill>
          <a:blip r:embed="rId2" cstate="print"/>
          <a:srcRect b="15965"/>
          <a:stretch>
            <a:fillRect/>
          </a:stretch>
        </p:blipFill>
        <p:spPr>
          <a:xfrm>
            <a:off x="2651760" y="4297680"/>
            <a:ext cx="6409944" cy="2532436"/>
          </a:xfrm>
          <a:prstGeom prst="rect">
            <a:avLst/>
          </a:prstGeom>
        </p:spPr>
      </p:pic>
      <p:sp>
        <p:nvSpPr>
          <p:cNvPr id="6" name="Text Placeholder 5"/>
          <p:cNvSpPr>
            <a:spLocks noGrp="1"/>
          </p:cNvSpPr>
          <p:nvPr>
            <p:ph type="body" sz="quarter" idx="10"/>
          </p:nvPr>
        </p:nvSpPr>
        <p:spPr>
          <a:xfrm>
            <a:off x="704088" y="3127248"/>
            <a:ext cx="7601712" cy="609600"/>
          </a:xfrm>
        </p:spPr>
        <p:txBody>
          <a:bodyPr/>
          <a:lstStyle>
            <a:lvl1pPr marL="0" indent="0">
              <a:lnSpc>
                <a:spcPct val="100000"/>
              </a:lnSpc>
              <a:spcBef>
                <a:spcPts val="0"/>
              </a:spcBef>
              <a:buFontTx/>
              <a:buNone/>
              <a:defRPr sz="3600">
                <a:solidFill>
                  <a:schemeClr val="tx2"/>
                </a:solidFill>
              </a:defRPr>
            </a:lvl1pPr>
          </a:lstStyle>
          <a:p>
            <a:pPr lvl="0"/>
            <a:r>
              <a:rPr lang="en-US" smtClean="0"/>
              <a:t>Click to edit Master text styles</a:t>
            </a:r>
          </a:p>
        </p:txBody>
      </p:sp>
    </p:spTree>
    <p:extLst>
      <p:ext uri="{BB962C8B-B14F-4D97-AF65-F5344CB8AC3E}">
        <p14:creationId xmlns:p14="http://schemas.microsoft.com/office/powerpoint/2010/main" val="18070029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Page - Plain">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704088" y="3127248"/>
            <a:ext cx="7598664" cy="612648"/>
          </a:xfrm>
        </p:spPr>
        <p:txBody>
          <a:bodyPr>
            <a:normAutofit/>
          </a:bodyPr>
          <a:lstStyle>
            <a:lvl1pPr marL="0" indent="0">
              <a:lnSpc>
                <a:spcPct val="100000"/>
              </a:lnSpc>
              <a:spcBef>
                <a:spcPts val="0"/>
              </a:spcBef>
              <a:buFontTx/>
              <a:buNone/>
              <a:defRPr sz="3600">
                <a:solidFill>
                  <a:schemeClr val="tx2"/>
                </a:solidFill>
              </a:defRPr>
            </a:lvl1pPr>
          </a:lstStyle>
          <a:p>
            <a:pPr lvl="0"/>
            <a:r>
              <a:rPr lang="en-US" smtClean="0"/>
              <a:t>Click to edit Master text styles</a:t>
            </a:r>
          </a:p>
        </p:txBody>
      </p:sp>
    </p:spTree>
    <p:extLst>
      <p:ext uri="{BB962C8B-B14F-4D97-AF65-F5344CB8AC3E}">
        <p14:creationId xmlns:p14="http://schemas.microsoft.com/office/powerpoint/2010/main" val="288901736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0" name="Picture 9" descr="TCH_Dotted_Rule.png"/>
          <p:cNvPicPr>
            <a:picLocks noChangeAspect="1"/>
          </p:cNvPicPr>
          <p:nvPr userDrawn="1"/>
        </p:nvPicPr>
        <p:blipFill>
          <a:blip r:embed="rId2" cstate="print"/>
          <a:stretch>
            <a:fillRect/>
          </a:stretch>
        </p:blipFill>
        <p:spPr>
          <a:xfrm>
            <a:off x="457200" y="865636"/>
            <a:ext cx="8228920" cy="48764"/>
          </a:xfrm>
          <a:prstGeom prst="rect">
            <a:avLst/>
          </a:prstGeom>
        </p:spPr>
      </p:pic>
      <p:pic>
        <p:nvPicPr>
          <p:cNvPr id="9" name="Picture 8" descr="TCH_logo_RGB.png"/>
          <p:cNvPicPr>
            <a:picLocks noChangeAspect="1"/>
          </p:cNvPicPr>
          <p:nvPr userDrawn="1"/>
        </p:nvPicPr>
        <p:blipFill>
          <a:blip r:embed="rId3" cstate="print"/>
          <a:stretch>
            <a:fillRect/>
          </a:stretch>
        </p:blipFill>
        <p:spPr>
          <a:xfrm>
            <a:off x="381000" y="6381751"/>
            <a:ext cx="1143000" cy="169333"/>
          </a:xfrm>
          <a:prstGeom prst="rect">
            <a:avLst/>
          </a:prstGeom>
        </p:spPr>
      </p:pic>
      <p:sp>
        <p:nvSpPr>
          <p:cNvPr id="2" name="Title 1"/>
          <p:cNvSpPr>
            <a:spLocks noGrp="1"/>
          </p:cNvSpPr>
          <p:nvPr>
            <p:ph type="title"/>
          </p:nvPr>
        </p:nvSpPr>
        <p:spPr>
          <a:xfrm>
            <a:off x="521208" y="402336"/>
            <a:ext cx="8229600" cy="435864"/>
          </a:xfrm>
        </p:spPr>
        <p:txBody>
          <a:bodyPr lIns="0" tIns="0" rIns="0" bIns="0" anchor="t" anchorCtr="0">
            <a:normAutofit/>
          </a:bodyPr>
          <a:lstStyle>
            <a:lvl1pPr algn="l">
              <a:defRPr sz="2800">
                <a:solidFill>
                  <a:schemeClr val="tx1"/>
                </a:solidFill>
              </a:defRPr>
            </a:lvl1pPr>
          </a:lstStyle>
          <a:p>
            <a:r>
              <a:rPr lang="en-US" smtClean="0"/>
              <a:t>Click to edit Master title style</a:t>
            </a:r>
            <a:endParaRPr lang="en-US" dirty="0"/>
          </a:p>
        </p:txBody>
      </p:sp>
      <p:sp>
        <p:nvSpPr>
          <p:cNvPr id="7" name="Slide Number Placeholder 5"/>
          <p:cNvSpPr>
            <a:spLocks noGrp="1"/>
          </p:cNvSpPr>
          <p:nvPr>
            <p:ph type="sldNum" sz="quarter" idx="4"/>
          </p:nvPr>
        </p:nvSpPr>
        <p:spPr>
          <a:xfrm>
            <a:off x="8153400" y="6356350"/>
            <a:ext cx="609600" cy="365125"/>
          </a:xfrm>
          <a:prstGeom prst="rect">
            <a:avLst/>
          </a:prstGeom>
        </p:spPr>
        <p:txBody>
          <a:bodyPr lIns="0" tIns="0" rIns="0" bIns="0"/>
          <a:lstStyle>
            <a:lvl1pPr algn="r">
              <a:defRPr sz="1200"/>
            </a:lvl1pPr>
          </a:lstStyle>
          <a:p>
            <a:fld id="{80A1837C-51DF-482F-AEDA-FBD5F5DA5C82}" type="slidenum">
              <a:rPr lang="en-US" smtClean="0">
                <a:solidFill>
                  <a:prstClr val="black"/>
                </a:solidFill>
                <a:latin typeface="Arial"/>
              </a:rPr>
              <a:pPr/>
              <a:t>‹#›</a:t>
            </a:fld>
            <a:endParaRPr lang="en-US" dirty="0">
              <a:solidFill>
                <a:prstClr val="black"/>
              </a:solidFill>
              <a:latin typeface="Arial"/>
            </a:endParaRPr>
          </a:p>
        </p:txBody>
      </p:sp>
      <p:sp>
        <p:nvSpPr>
          <p:cNvPr id="12" name="Content Placeholder 11"/>
          <p:cNvSpPr>
            <a:spLocks noGrp="1"/>
          </p:cNvSpPr>
          <p:nvPr>
            <p:ph sz="quarter" idx="11"/>
          </p:nvPr>
        </p:nvSpPr>
        <p:spPr>
          <a:xfrm>
            <a:off x="530352" y="1216152"/>
            <a:ext cx="8229600" cy="49560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Picture 7" descr="HiResDanielson_logo.jpg"/>
          <p:cNvPicPr/>
          <p:nvPr userDrawn="1"/>
        </p:nvPicPr>
        <p:blipFill>
          <a:blip r:embed="rId4">
            <a:duotone>
              <a:schemeClr val="accent4">
                <a:shade val="45000"/>
                <a:satMod val="135000"/>
              </a:schemeClr>
              <a:prstClr val="white"/>
            </a:duotone>
          </a:blip>
          <a:stretch>
            <a:fillRect/>
          </a:stretch>
        </p:blipFill>
        <p:spPr>
          <a:xfrm>
            <a:off x="1676400" y="6172200"/>
            <a:ext cx="609600" cy="617908"/>
          </a:xfrm>
          <a:prstGeom prst="rect">
            <a:avLst/>
          </a:prstGeom>
        </p:spPr>
      </p:pic>
    </p:spTree>
    <p:extLst>
      <p:ext uri="{BB962C8B-B14F-4D97-AF65-F5344CB8AC3E}">
        <p14:creationId xmlns:p14="http://schemas.microsoft.com/office/powerpoint/2010/main" val="40763388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0" name="Picture 9" descr="TCH_Dotted_Rule.png"/>
          <p:cNvPicPr>
            <a:picLocks noChangeAspect="1"/>
          </p:cNvPicPr>
          <p:nvPr userDrawn="1"/>
        </p:nvPicPr>
        <p:blipFill>
          <a:blip r:embed="rId2" cstate="print"/>
          <a:stretch>
            <a:fillRect/>
          </a:stretch>
        </p:blipFill>
        <p:spPr>
          <a:xfrm>
            <a:off x="457200" y="865636"/>
            <a:ext cx="8228920" cy="48764"/>
          </a:xfrm>
          <a:prstGeom prst="rect">
            <a:avLst/>
          </a:prstGeom>
        </p:spPr>
      </p:pic>
      <p:pic>
        <p:nvPicPr>
          <p:cNvPr id="9" name="Picture 8" descr="TCH_logo_RGB.png"/>
          <p:cNvPicPr>
            <a:picLocks noChangeAspect="1"/>
          </p:cNvPicPr>
          <p:nvPr userDrawn="1"/>
        </p:nvPicPr>
        <p:blipFill>
          <a:blip r:embed="rId3" cstate="print"/>
          <a:stretch>
            <a:fillRect/>
          </a:stretch>
        </p:blipFill>
        <p:spPr>
          <a:xfrm>
            <a:off x="381000" y="6381751"/>
            <a:ext cx="1143000" cy="169333"/>
          </a:xfrm>
          <a:prstGeom prst="rect">
            <a:avLst/>
          </a:prstGeom>
        </p:spPr>
      </p:pic>
      <p:sp>
        <p:nvSpPr>
          <p:cNvPr id="2" name="Title 1"/>
          <p:cNvSpPr>
            <a:spLocks noGrp="1"/>
          </p:cNvSpPr>
          <p:nvPr>
            <p:ph type="title"/>
          </p:nvPr>
        </p:nvSpPr>
        <p:spPr>
          <a:xfrm>
            <a:off x="521208" y="402336"/>
            <a:ext cx="8229600" cy="435864"/>
          </a:xfrm>
        </p:spPr>
        <p:txBody>
          <a:bodyPr lIns="0" tIns="0" rIns="0" bIns="0" anchor="t" anchorCtr="0">
            <a:normAutofit/>
          </a:bodyPr>
          <a:lstStyle>
            <a:lvl1pPr algn="l">
              <a:defRPr sz="2800">
                <a:solidFill>
                  <a:schemeClr val="tx1"/>
                </a:solidFill>
              </a:defRPr>
            </a:lvl1pPr>
          </a:lstStyle>
          <a:p>
            <a:r>
              <a:rPr lang="en-US" smtClean="0"/>
              <a:t>Click to edit Master title style</a:t>
            </a:r>
            <a:endParaRPr lang="en-US" dirty="0"/>
          </a:p>
        </p:txBody>
      </p:sp>
      <p:sp>
        <p:nvSpPr>
          <p:cNvPr id="7" name="Slide Number Placeholder 5"/>
          <p:cNvSpPr>
            <a:spLocks noGrp="1"/>
          </p:cNvSpPr>
          <p:nvPr>
            <p:ph type="sldNum" sz="quarter" idx="4"/>
          </p:nvPr>
        </p:nvSpPr>
        <p:spPr>
          <a:xfrm>
            <a:off x="8153400" y="6356350"/>
            <a:ext cx="609600" cy="365125"/>
          </a:xfrm>
          <a:prstGeom prst="rect">
            <a:avLst/>
          </a:prstGeom>
        </p:spPr>
        <p:txBody>
          <a:bodyPr lIns="0" tIns="0" rIns="0" bIns="0"/>
          <a:lstStyle>
            <a:lvl1pPr algn="r">
              <a:defRPr sz="1200"/>
            </a:lvl1pPr>
          </a:lstStyle>
          <a:p>
            <a:fld id="{80A1837C-51DF-482F-AEDA-FBD5F5DA5C82}" type="slidenum">
              <a:rPr lang="en-US" smtClean="0">
                <a:solidFill>
                  <a:prstClr val="black"/>
                </a:solidFill>
                <a:latin typeface="Arial"/>
              </a:rPr>
              <a:pPr/>
              <a:t>‹#›</a:t>
            </a:fld>
            <a:endParaRPr lang="en-US" dirty="0">
              <a:solidFill>
                <a:prstClr val="black"/>
              </a:solidFill>
              <a:latin typeface="Arial"/>
            </a:endParaRPr>
          </a:p>
        </p:txBody>
      </p:sp>
      <p:pic>
        <p:nvPicPr>
          <p:cNvPr id="6" name="Picture 5" descr="HiResDanielson_logo.jpg"/>
          <p:cNvPicPr/>
          <p:nvPr userDrawn="1"/>
        </p:nvPicPr>
        <p:blipFill>
          <a:blip r:embed="rId4">
            <a:duotone>
              <a:schemeClr val="accent4">
                <a:shade val="45000"/>
                <a:satMod val="135000"/>
              </a:schemeClr>
              <a:prstClr val="white"/>
            </a:duotone>
          </a:blip>
          <a:stretch>
            <a:fillRect/>
          </a:stretch>
        </p:blipFill>
        <p:spPr>
          <a:xfrm>
            <a:off x="1676400" y="6172200"/>
            <a:ext cx="609600" cy="617908"/>
          </a:xfrm>
          <a:prstGeom prst="rect">
            <a:avLst/>
          </a:prstGeom>
        </p:spPr>
      </p:pic>
    </p:spTree>
    <p:extLst>
      <p:ext uri="{BB962C8B-B14F-4D97-AF65-F5344CB8AC3E}">
        <p14:creationId xmlns:p14="http://schemas.microsoft.com/office/powerpoint/2010/main" val="424077389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column Content">
    <p:spTree>
      <p:nvGrpSpPr>
        <p:cNvPr id="1" name=""/>
        <p:cNvGrpSpPr/>
        <p:nvPr/>
      </p:nvGrpSpPr>
      <p:grpSpPr>
        <a:xfrm>
          <a:off x="0" y="0"/>
          <a:ext cx="0" cy="0"/>
          <a:chOff x="0" y="0"/>
          <a:chExt cx="0" cy="0"/>
        </a:xfrm>
      </p:grpSpPr>
      <p:pic>
        <p:nvPicPr>
          <p:cNvPr id="10" name="Picture 9" descr="TCH_Dotted_Rule.png"/>
          <p:cNvPicPr>
            <a:picLocks noChangeAspect="1"/>
          </p:cNvPicPr>
          <p:nvPr userDrawn="1"/>
        </p:nvPicPr>
        <p:blipFill>
          <a:blip r:embed="rId2" cstate="print"/>
          <a:stretch>
            <a:fillRect/>
          </a:stretch>
        </p:blipFill>
        <p:spPr>
          <a:xfrm>
            <a:off x="457200" y="865636"/>
            <a:ext cx="8228920" cy="48764"/>
          </a:xfrm>
          <a:prstGeom prst="rect">
            <a:avLst/>
          </a:prstGeom>
        </p:spPr>
      </p:pic>
      <p:pic>
        <p:nvPicPr>
          <p:cNvPr id="9" name="Picture 8" descr="TCH_logo_RGB.png"/>
          <p:cNvPicPr>
            <a:picLocks noChangeAspect="1"/>
          </p:cNvPicPr>
          <p:nvPr userDrawn="1"/>
        </p:nvPicPr>
        <p:blipFill>
          <a:blip r:embed="rId3" cstate="print"/>
          <a:stretch>
            <a:fillRect/>
          </a:stretch>
        </p:blipFill>
        <p:spPr>
          <a:xfrm>
            <a:off x="381000" y="6381751"/>
            <a:ext cx="1143000" cy="169333"/>
          </a:xfrm>
          <a:prstGeom prst="rect">
            <a:avLst/>
          </a:prstGeom>
        </p:spPr>
      </p:pic>
      <p:sp>
        <p:nvSpPr>
          <p:cNvPr id="2" name="Title 1"/>
          <p:cNvSpPr>
            <a:spLocks noGrp="1"/>
          </p:cNvSpPr>
          <p:nvPr>
            <p:ph type="title"/>
          </p:nvPr>
        </p:nvSpPr>
        <p:spPr>
          <a:xfrm>
            <a:off x="521208" y="402336"/>
            <a:ext cx="8229600" cy="435864"/>
          </a:xfrm>
        </p:spPr>
        <p:txBody>
          <a:bodyPr lIns="0" tIns="0" rIns="0" bIns="0" anchor="t" anchorCtr="0">
            <a:normAutofit/>
          </a:bodyPr>
          <a:lstStyle>
            <a:lvl1pPr algn="l">
              <a:defRPr sz="2800">
                <a:solidFill>
                  <a:schemeClr val="tx1"/>
                </a:solidFill>
              </a:defRPr>
            </a:lvl1pPr>
          </a:lstStyle>
          <a:p>
            <a:r>
              <a:rPr lang="en-US" smtClean="0"/>
              <a:t>Click to edit Master title style</a:t>
            </a:r>
            <a:endParaRPr lang="en-US" dirty="0"/>
          </a:p>
        </p:txBody>
      </p:sp>
      <p:sp>
        <p:nvSpPr>
          <p:cNvPr id="7" name="Slide Number Placeholder 5"/>
          <p:cNvSpPr>
            <a:spLocks noGrp="1"/>
          </p:cNvSpPr>
          <p:nvPr>
            <p:ph type="sldNum" sz="quarter" idx="4"/>
          </p:nvPr>
        </p:nvSpPr>
        <p:spPr>
          <a:xfrm>
            <a:off x="8153400" y="6356350"/>
            <a:ext cx="609600" cy="365125"/>
          </a:xfrm>
          <a:prstGeom prst="rect">
            <a:avLst/>
          </a:prstGeom>
        </p:spPr>
        <p:txBody>
          <a:bodyPr lIns="0" tIns="0" rIns="0" bIns="0"/>
          <a:lstStyle>
            <a:lvl1pPr algn="r">
              <a:defRPr sz="1200"/>
            </a:lvl1pPr>
          </a:lstStyle>
          <a:p>
            <a:fld id="{80A1837C-51DF-482F-AEDA-FBD5F5DA5C82}" type="slidenum">
              <a:rPr lang="en-US" smtClean="0">
                <a:solidFill>
                  <a:prstClr val="black"/>
                </a:solidFill>
                <a:latin typeface="Arial"/>
              </a:rPr>
              <a:pPr/>
              <a:t>‹#›</a:t>
            </a:fld>
            <a:endParaRPr lang="en-US" dirty="0">
              <a:solidFill>
                <a:prstClr val="black"/>
              </a:solidFill>
              <a:latin typeface="Arial"/>
            </a:endParaRPr>
          </a:p>
        </p:txBody>
      </p:sp>
      <p:sp>
        <p:nvSpPr>
          <p:cNvPr id="12" name="Content Placeholder 11"/>
          <p:cNvSpPr>
            <a:spLocks noGrp="1"/>
          </p:cNvSpPr>
          <p:nvPr>
            <p:ph sz="quarter" idx="11"/>
          </p:nvPr>
        </p:nvSpPr>
        <p:spPr>
          <a:xfrm>
            <a:off x="530352" y="1216152"/>
            <a:ext cx="4005072" cy="49560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11"/>
          <p:cNvSpPr>
            <a:spLocks noGrp="1"/>
          </p:cNvSpPr>
          <p:nvPr>
            <p:ph sz="quarter" idx="12"/>
          </p:nvPr>
        </p:nvSpPr>
        <p:spPr>
          <a:xfrm>
            <a:off x="4772025" y="1219200"/>
            <a:ext cx="4005072" cy="49560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1" name="Picture 10" descr="HiResDanielson_logo.jpg"/>
          <p:cNvPicPr/>
          <p:nvPr userDrawn="1"/>
        </p:nvPicPr>
        <p:blipFill>
          <a:blip r:embed="rId4">
            <a:duotone>
              <a:schemeClr val="accent4">
                <a:shade val="45000"/>
                <a:satMod val="135000"/>
              </a:schemeClr>
              <a:prstClr val="white"/>
            </a:duotone>
          </a:blip>
          <a:stretch>
            <a:fillRect/>
          </a:stretch>
        </p:blipFill>
        <p:spPr>
          <a:xfrm>
            <a:off x="1676400" y="6172200"/>
            <a:ext cx="609600" cy="617908"/>
          </a:xfrm>
          <a:prstGeom prst="rect">
            <a:avLst/>
          </a:prstGeom>
        </p:spPr>
      </p:pic>
    </p:spTree>
    <p:extLst>
      <p:ext uri="{BB962C8B-B14F-4D97-AF65-F5344CB8AC3E}">
        <p14:creationId xmlns:p14="http://schemas.microsoft.com/office/powerpoint/2010/main" val="146577196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10" name="Picture 9" descr="TCH_Dotted_Rule.png"/>
          <p:cNvPicPr>
            <a:picLocks noChangeAspect="1"/>
          </p:cNvPicPr>
          <p:nvPr userDrawn="1"/>
        </p:nvPicPr>
        <p:blipFill>
          <a:blip r:embed="rId2" cstate="print"/>
          <a:stretch>
            <a:fillRect/>
          </a:stretch>
        </p:blipFill>
        <p:spPr>
          <a:xfrm>
            <a:off x="457200" y="865636"/>
            <a:ext cx="8228920" cy="48764"/>
          </a:xfrm>
          <a:prstGeom prst="rect">
            <a:avLst/>
          </a:prstGeom>
        </p:spPr>
      </p:pic>
      <p:pic>
        <p:nvPicPr>
          <p:cNvPr id="9" name="Picture 8" descr="TCH_logo_RGB.png"/>
          <p:cNvPicPr>
            <a:picLocks noChangeAspect="1"/>
          </p:cNvPicPr>
          <p:nvPr userDrawn="1"/>
        </p:nvPicPr>
        <p:blipFill>
          <a:blip r:embed="rId3" cstate="print"/>
          <a:stretch>
            <a:fillRect/>
          </a:stretch>
        </p:blipFill>
        <p:spPr>
          <a:xfrm>
            <a:off x="381000" y="6381751"/>
            <a:ext cx="1143000" cy="169333"/>
          </a:xfrm>
          <a:prstGeom prst="rect">
            <a:avLst/>
          </a:prstGeom>
        </p:spPr>
      </p:pic>
      <p:sp>
        <p:nvSpPr>
          <p:cNvPr id="2" name="Title 1"/>
          <p:cNvSpPr>
            <a:spLocks noGrp="1"/>
          </p:cNvSpPr>
          <p:nvPr>
            <p:ph type="title"/>
          </p:nvPr>
        </p:nvSpPr>
        <p:spPr>
          <a:xfrm>
            <a:off x="521208" y="402336"/>
            <a:ext cx="8229600" cy="435864"/>
          </a:xfrm>
        </p:spPr>
        <p:txBody>
          <a:bodyPr lIns="0" tIns="0" rIns="0" bIns="0" anchor="t" anchorCtr="0">
            <a:normAutofit/>
          </a:bodyPr>
          <a:lstStyle>
            <a:lvl1pPr algn="l">
              <a:defRPr sz="2800">
                <a:solidFill>
                  <a:schemeClr val="tx1"/>
                </a:solidFill>
              </a:defRPr>
            </a:lvl1pPr>
          </a:lstStyle>
          <a:p>
            <a:r>
              <a:rPr lang="en-US" smtClean="0"/>
              <a:t>Click to edit Master title style</a:t>
            </a:r>
            <a:endParaRPr lang="en-US" dirty="0"/>
          </a:p>
        </p:txBody>
      </p:sp>
      <p:sp>
        <p:nvSpPr>
          <p:cNvPr id="7" name="Slide Number Placeholder 5"/>
          <p:cNvSpPr>
            <a:spLocks noGrp="1"/>
          </p:cNvSpPr>
          <p:nvPr>
            <p:ph type="sldNum" sz="quarter" idx="4"/>
          </p:nvPr>
        </p:nvSpPr>
        <p:spPr>
          <a:xfrm>
            <a:off x="8153400" y="6356350"/>
            <a:ext cx="609600" cy="365125"/>
          </a:xfrm>
          <a:prstGeom prst="rect">
            <a:avLst/>
          </a:prstGeom>
        </p:spPr>
        <p:txBody>
          <a:bodyPr lIns="0" tIns="0" rIns="0" bIns="0"/>
          <a:lstStyle>
            <a:lvl1pPr algn="r">
              <a:defRPr sz="1200"/>
            </a:lvl1pPr>
          </a:lstStyle>
          <a:p>
            <a:fld id="{80A1837C-51DF-482F-AEDA-FBD5F5DA5C82}" type="slidenum">
              <a:rPr lang="en-US" smtClean="0">
                <a:solidFill>
                  <a:prstClr val="black"/>
                </a:solidFill>
                <a:latin typeface="Arial"/>
              </a:rPr>
              <a:pPr/>
              <a:t>‹#›</a:t>
            </a:fld>
            <a:endParaRPr lang="en-US" dirty="0">
              <a:solidFill>
                <a:prstClr val="black"/>
              </a:solidFill>
              <a:latin typeface="Arial"/>
            </a:endParaRPr>
          </a:p>
        </p:txBody>
      </p:sp>
      <p:sp>
        <p:nvSpPr>
          <p:cNvPr id="12" name="Content Placeholder 11"/>
          <p:cNvSpPr>
            <a:spLocks noGrp="1"/>
          </p:cNvSpPr>
          <p:nvPr>
            <p:ph sz="quarter" idx="11"/>
          </p:nvPr>
        </p:nvSpPr>
        <p:spPr>
          <a:xfrm>
            <a:off x="3276600" y="1216152"/>
            <a:ext cx="5483352" cy="49560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0"/>
          <p:cNvSpPr>
            <a:spLocks noGrp="1"/>
          </p:cNvSpPr>
          <p:nvPr>
            <p:ph type="body" sz="quarter" idx="12"/>
          </p:nvPr>
        </p:nvSpPr>
        <p:spPr>
          <a:xfrm>
            <a:off x="530352" y="1216152"/>
            <a:ext cx="2514600" cy="4956048"/>
          </a:xfrm>
        </p:spPr>
        <p:txBody>
          <a:bodyPr>
            <a:normAutofit/>
          </a:bodyPr>
          <a:lstStyle>
            <a:lvl1pPr marL="0" indent="0">
              <a:lnSpc>
                <a:spcPts val="1500"/>
              </a:lnSpc>
              <a:buFontTx/>
              <a:buNone/>
              <a:defRPr sz="1200">
                <a:solidFill>
                  <a:schemeClr val="tx2"/>
                </a:solidFill>
              </a:defRPr>
            </a:lvl1pPr>
            <a:lvl2pPr>
              <a:buFontTx/>
              <a:buNone/>
              <a:defRPr sz="1200">
                <a:solidFill>
                  <a:schemeClr val="tx2"/>
                </a:solidFill>
              </a:defRPr>
            </a:lvl2pPr>
            <a:lvl3pPr>
              <a:buFontTx/>
              <a:buNone/>
              <a:defRPr sz="1200">
                <a:solidFill>
                  <a:schemeClr val="tx2"/>
                </a:solidFill>
              </a:defRPr>
            </a:lvl3pPr>
            <a:lvl4pPr>
              <a:buFontTx/>
              <a:buNone/>
              <a:defRPr sz="1200">
                <a:solidFill>
                  <a:schemeClr val="tx2"/>
                </a:solidFill>
              </a:defRPr>
            </a:lvl4pPr>
            <a:lvl5pPr>
              <a:buFontTx/>
              <a:buNone/>
              <a:defRPr sz="1200">
                <a:solidFill>
                  <a:schemeClr val="tx2"/>
                </a:solidFill>
              </a:defRPr>
            </a:lvl5pPr>
          </a:lstStyle>
          <a:p>
            <a:pPr lvl="0"/>
            <a:r>
              <a:rPr lang="en-US" smtClean="0"/>
              <a:t>Click to edit Master text styles</a:t>
            </a:r>
          </a:p>
        </p:txBody>
      </p:sp>
      <p:pic>
        <p:nvPicPr>
          <p:cNvPr id="8" name="Picture 7" descr="HiResDanielson_logo.jpg"/>
          <p:cNvPicPr/>
          <p:nvPr userDrawn="1"/>
        </p:nvPicPr>
        <p:blipFill>
          <a:blip r:embed="rId4">
            <a:duotone>
              <a:schemeClr val="accent4">
                <a:shade val="45000"/>
                <a:satMod val="135000"/>
              </a:schemeClr>
              <a:prstClr val="white"/>
            </a:duotone>
          </a:blip>
          <a:stretch>
            <a:fillRect/>
          </a:stretch>
        </p:blipFill>
        <p:spPr>
          <a:xfrm>
            <a:off x="1676400" y="6172200"/>
            <a:ext cx="609600" cy="617908"/>
          </a:xfrm>
          <a:prstGeom prst="rect">
            <a:avLst/>
          </a:prstGeom>
        </p:spPr>
      </p:pic>
    </p:spTree>
    <p:extLst>
      <p:ext uri="{BB962C8B-B14F-4D97-AF65-F5344CB8AC3E}">
        <p14:creationId xmlns:p14="http://schemas.microsoft.com/office/powerpoint/2010/main" val="8844347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9" name="Picture 8" descr="TCH_logo_RGB.png"/>
          <p:cNvPicPr>
            <a:picLocks noChangeAspect="1"/>
          </p:cNvPicPr>
          <p:nvPr userDrawn="1"/>
        </p:nvPicPr>
        <p:blipFill>
          <a:blip r:embed="rId2" cstate="print"/>
          <a:stretch>
            <a:fillRect/>
          </a:stretch>
        </p:blipFill>
        <p:spPr>
          <a:xfrm>
            <a:off x="381000" y="6381751"/>
            <a:ext cx="1143000" cy="169333"/>
          </a:xfrm>
          <a:prstGeom prst="rect">
            <a:avLst/>
          </a:prstGeom>
        </p:spPr>
      </p:pic>
      <p:sp>
        <p:nvSpPr>
          <p:cNvPr id="7" name="Slide Number Placeholder 5"/>
          <p:cNvSpPr>
            <a:spLocks noGrp="1"/>
          </p:cNvSpPr>
          <p:nvPr>
            <p:ph type="sldNum" sz="quarter" idx="4"/>
          </p:nvPr>
        </p:nvSpPr>
        <p:spPr>
          <a:xfrm>
            <a:off x="8153400" y="6356350"/>
            <a:ext cx="609600" cy="365125"/>
          </a:xfrm>
          <a:prstGeom prst="rect">
            <a:avLst/>
          </a:prstGeom>
        </p:spPr>
        <p:txBody>
          <a:bodyPr lIns="0" tIns="0" rIns="0" bIns="0"/>
          <a:lstStyle>
            <a:lvl1pPr algn="r">
              <a:defRPr sz="1200"/>
            </a:lvl1pPr>
          </a:lstStyle>
          <a:p>
            <a:fld id="{80A1837C-51DF-482F-AEDA-FBD5F5DA5C82}" type="slidenum">
              <a:rPr lang="en-US" smtClean="0">
                <a:solidFill>
                  <a:prstClr val="black"/>
                </a:solidFill>
                <a:latin typeface="Arial"/>
              </a:rPr>
              <a:pPr/>
              <a:t>‹#›</a:t>
            </a:fld>
            <a:endParaRPr lang="en-US" dirty="0">
              <a:solidFill>
                <a:prstClr val="black"/>
              </a:solidFill>
              <a:latin typeface="Arial"/>
            </a:endParaRPr>
          </a:p>
        </p:txBody>
      </p:sp>
      <p:sp>
        <p:nvSpPr>
          <p:cNvPr id="13" name="Picture Placeholder 12"/>
          <p:cNvSpPr>
            <a:spLocks noGrp="1"/>
          </p:cNvSpPr>
          <p:nvPr>
            <p:ph type="pic" sz="quarter" idx="13"/>
          </p:nvPr>
        </p:nvSpPr>
        <p:spPr>
          <a:xfrm>
            <a:off x="533400" y="399142"/>
            <a:ext cx="8233229" cy="5087257"/>
          </a:xfrm>
        </p:spPr>
        <p:txBody>
          <a:bodyPr/>
          <a:lstStyle/>
          <a:p>
            <a:r>
              <a:rPr lang="en-US" dirty="0" smtClean="0"/>
              <a:t>Drag picture to placeholder or click icon to add</a:t>
            </a:r>
            <a:endParaRPr lang="en-US" dirty="0"/>
          </a:p>
        </p:txBody>
      </p:sp>
      <p:sp>
        <p:nvSpPr>
          <p:cNvPr id="15" name="Text Placeholder 14"/>
          <p:cNvSpPr>
            <a:spLocks noGrp="1"/>
          </p:cNvSpPr>
          <p:nvPr>
            <p:ph type="body" sz="quarter" idx="14"/>
          </p:nvPr>
        </p:nvSpPr>
        <p:spPr>
          <a:xfrm>
            <a:off x="533400" y="5638800"/>
            <a:ext cx="8229600" cy="533400"/>
          </a:xfrm>
        </p:spPr>
        <p:txBody>
          <a:bodyPr/>
          <a:lstStyle>
            <a:lvl1pPr marL="0" indent="0">
              <a:lnSpc>
                <a:spcPts val="1500"/>
              </a:lnSpc>
              <a:buFontTx/>
              <a:buNone/>
              <a:defRPr sz="1200"/>
            </a:lvl1pPr>
          </a:lstStyle>
          <a:p>
            <a:pPr lvl="0"/>
            <a:r>
              <a:rPr lang="en-US" smtClean="0"/>
              <a:t>Click to edit Master text styles</a:t>
            </a:r>
          </a:p>
        </p:txBody>
      </p:sp>
      <p:pic>
        <p:nvPicPr>
          <p:cNvPr id="6" name="Picture 5" descr="HiResDanielson_logo.jpg"/>
          <p:cNvPicPr/>
          <p:nvPr userDrawn="1"/>
        </p:nvPicPr>
        <p:blipFill>
          <a:blip r:embed="rId3">
            <a:duotone>
              <a:schemeClr val="accent4">
                <a:shade val="45000"/>
                <a:satMod val="135000"/>
              </a:schemeClr>
              <a:prstClr val="white"/>
            </a:duotone>
          </a:blip>
          <a:stretch>
            <a:fillRect/>
          </a:stretch>
        </p:blipFill>
        <p:spPr>
          <a:xfrm>
            <a:off x="1676400" y="6172200"/>
            <a:ext cx="609600" cy="617908"/>
          </a:xfrm>
          <a:prstGeom prst="rect">
            <a:avLst/>
          </a:prstGeom>
        </p:spPr>
      </p:pic>
    </p:spTree>
    <p:extLst>
      <p:ext uri="{BB962C8B-B14F-4D97-AF65-F5344CB8AC3E}">
        <p14:creationId xmlns:p14="http://schemas.microsoft.com/office/powerpoint/2010/main" val="295076978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xfrm>
            <a:off x="914400" y="6251575"/>
            <a:ext cx="1981200" cy="457200"/>
          </a:xfrm>
          <a:prstGeom prst="rect">
            <a:avLst/>
          </a:prstGeom>
          <a:ln/>
        </p:spPr>
        <p:txBody>
          <a:bodyPr/>
          <a:lstStyle>
            <a:lvl1pPr>
              <a:defRPr/>
            </a:lvl1pPr>
          </a:lstStyle>
          <a:p>
            <a:pPr>
              <a:defRPr/>
            </a:pPr>
            <a:endParaRPr lang="en-US">
              <a:solidFill>
                <a:prstClr val="black"/>
              </a:solidFill>
              <a:latin typeface="Arial"/>
            </a:endParaRPr>
          </a:p>
        </p:txBody>
      </p:sp>
      <p:sp>
        <p:nvSpPr>
          <p:cNvPr id="3" name="Rectangle 10"/>
          <p:cNvSpPr>
            <a:spLocks noGrp="1" noChangeArrowheads="1"/>
          </p:cNvSpPr>
          <p:nvPr>
            <p:ph type="ftr" sz="quarter" idx="11"/>
          </p:nvPr>
        </p:nvSpPr>
        <p:spPr>
          <a:xfrm>
            <a:off x="3352800" y="6248400"/>
            <a:ext cx="2971800" cy="457200"/>
          </a:xfrm>
          <a:prstGeom prst="rect">
            <a:avLst/>
          </a:prstGeom>
          <a:ln/>
        </p:spPr>
        <p:txBody>
          <a:bodyPr/>
          <a:lstStyle>
            <a:lvl1pPr>
              <a:defRPr/>
            </a:lvl1pPr>
          </a:lstStyle>
          <a:p>
            <a:pPr>
              <a:defRPr/>
            </a:pPr>
            <a:r>
              <a:rPr lang="en-US">
                <a:solidFill>
                  <a:prstClr val="black"/>
                </a:solidFill>
                <a:latin typeface="Arial"/>
              </a:rPr>
              <a:t>Assessing Teacher Effectiveness, Charlotte Danielson</a:t>
            </a:r>
          </a:p>
        </p:txBody>
      </p:sp>
      <p:sp>
        <p:nvSpPr>
          <p:cNvPr id="4" name="Rectangle 11"/>
          <p:cNvSpPr>
            <a:spLocks noGrp="1" noChangeArrowheads="1"/>
          </p:cNvSpPr>
          <p:nvPr>
            <p:ph type="sldNum" sz="quarter" idx="12"/>
          </p:nvPr>
        </p:nvSpPr>
        <p:spPr>
          <a:xfrm>
            <a:off x="6781800" y="6248400"/>
            <a:ext cx="1905000" cy="457200"/>
          </a:xfrm>
          <a:prstGeom prst="rect">
            <a:avLst/>
          </a:prstGeom>
          <a:ln/>
        </p:spPr>
        <p:txBody>
          <a:bodyPr/>
          <a:lstStyle>
            <a:lvl1pPr>
              <a:defRPr/>
            </a:lvl1pPr>
          </a:lstStyle>
          <a:p>
            <a:pPr>
              <a:defRPr/>
            </a:pPr>
            <a:fld id="{76C4E3F0-F9E9-478A-9DD5-D26BB5128B50}" type="slidenum">
              <a:rPr lang="en-US">
                <a:solidFill>
                  <a:prstClr val="black"/>
                </a:solidFill>
                <a:latin typeface="Arial"/>
              </a:rPr>
              <a:pPr>
                <a:defRPr/>
              </a:pPr>
              <a:t>‹#›</a:t>
            </a:fld>
            <a:endParaRPr lang="en-US">
              <a:solidFill>
                <a:prstClr val="black"/>
              </a:solidFill>
              <a:latin typeface="Arial"/>
            </a:endParaRPr>
          </a:p>
        </p:txBody>
      </p:sp>
    </p:spTree>
    <p:extLst>
      <p:ext uri="{BB962C8B-B14F-4D97-AF65-F5344CB8AC3E}">
        <p14:creationId xmlns:p14="http://schemas.microsoft.com/office/powerpoint/2010/main" val="26795874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21208" y="402336"/>
            <a:ext cx="8229600" cy="435864"/>
          </a:xfrm>
          <a:prstGeom prst="rect">
            <a:avLst/>
          </a:prstGeom>
        </p:spPr>
        <p:txBody>
          <a:bodyPr vert="horz" lIns="0" tIns="0" rIns="0" bIns="0" rtlCol="0" anchor="t" anchorCtr="0">
            <a:normAutofit/>
          </a:bodyPr>
          <a:lstStyle/>
          <a:p>
            <a:r>
              <a:rPr lang="en-US" smtClean="0"/>
              <a:t>Click to edit Master title style</a:t>
            </a:r>
            <a:endParaRPr lang="en-US" dirty="0"/>
          </a:p>
        </p:txBody>
      </p:sp>
      <p:sp>
        <p:nvSpPr>
          <p:cNvPr id="8" name="Text Placeholder 7"/>
          <p:cNvSpPr>
            <a:spLocks noGrp="1"/>
          </p:cNvSpPr>
          <p:nvPr>
            <p:ph type="body" idx="1"/>
          </p:nvPr>
        </p:nvSpPr>
        <p:spPr>
          <a:xfrm>
            <a:off x="530352" y="1216151"/>
            <a:ext cx="8229600" cy="4956048"/>
          </a:xfrm>
          <a:prstGeom prst="rect">
            <a:avLst/>
          </a:prstGeom>
        </p:spPr>
        <p:txBody>
          <a:bodyPr vert="horz" lIns="0" tIns="0" rIns="0" bIns="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650880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70" r:id="rId9"/>
    <p:sldLayoutId id="2147483671" r:id="rId10"/>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sldNum="0" hdr="0" dt="0"/>
  <p:txStyles>
    <p:titleStyle>
      <a:lvl1pPr algn="l" defTabSz="914400" rtl="0" eaLnBrk="1" latinLnBrk="0" hangingPunct="1">
        <a:spcBef>
          <a:spcPct val="0"/>
        </a:spcBef>
        <a:buNone/>
        <a:defRPr sz="2800" kern="1200">
          <a:solidFill>
            <a:schemeClr val="tx1"/>
          </a:solidFill>
          <a:latin typeface="+mj-lt"/>
          <a:ea typeface="+mj-ea"/>
          <a:cs typeface="+mj-cs"/>
        </a:defRPr>
      </a:lvl1pPr>
    </p:titleStyle>
    <p:bodyStyle>
      <a:lvl1pPr marL="285750" indent="-285750" algn="l" defTabSz="914400" rtl="0" eaLnBrk="1" latinLnBrk="0" hangingPunct="1">
        <a:lnSpc>
          <a:spcPts val="2160"/>
        </a:lnSpc>
        <a:spcBef>
          <a:spcPct val="20000"/>
        </a:spcBef>
        <a:buClr>
          <a:schemeClr val="tx2"/>
        </a:buClr>
        <a:buSzPct val="150000"/>
        <a:buFont typeface="Arial" pitchFamily="34" charset="0"/>
        <a:buChar char="•"/>
        <a:defRPr sz="1800" kern="1200">
          <a:solidFill>
            <a:schemeClr val="tx1"/>
          </a:solidFill>
          <a:latin typeface="+mn-lt"/>
          <a:ea typeface="+mn-ea"/>
          <a:cs typeface="+mn-cs"/>
        </a:defRPr>
      </a:lvl1pPr>
      <a:lvl2pPr marL="857250" indent="-285750" algn="l" defTabSz="914400" rtl="0" eaLnBrk="1" latinLnBrk="0" hangingPunct="1">
        <a:lnSpc>
          <a:spcPts val="2160"/>
        </a:lnSpc>
        <a:spcBef>
          <a:spcPct val="20000"/>
        </a:spcBef>
        <a:buClr>
          <a:schemeClr val="tx2"/>
        </a:buClr>
        <a:buSzPct val="80000"/>
        <a:buFont typeface="Courier New" pitchFamily="49" charset="0"/>
        <a:buChar char="o"/>
        <a:defRPr sz="1800" kern="1200" baseline="0">
          <a:solidFill>
            <a:schemeClr val="tx1"/>
          </a:solidFill>
          <a:latin typeface="+mn-lt"/>
          <a:ea typeface="+mn-ea"/>
          <a:cs typeface="+mn-cs"/>
        </a:defRPr>
      </a:lvl2pPr>
      <a:lvl3pPr marL="1428750" indent="-285750" algn="l" defTabSz="914400" rtl="0" eaLnBrk="1" latinLnBrk="0" hangingPunct="1">
        <a:lnSpc>
          <a:spcPts val="2160"/>
        </a:lnSpc>
        <a:spcBef>
          <a:spcPct val="20000"/>
        </a:spcBef>
        <a:buClr>
          <a:schemeClr val="tx2"/>
        </a:buClr>
        <a:buSzPct val="100000"/>
        <a:buFont typeface="Arial" pitchFamily="34" charset="0"/>
        <a:buChar char="•"/>
        <a:defRPr sz="1800" kern="1200">
          <a:solidFill>
            <a:schemeClr val="tx1"/>
          </a:solidFill>
          <a:latin typeface="+mn-lt"/>
          <a:ea typeface="+mn-ea"/>
          <a:cs typeface="+mn-cs"/>
        </a:defRPr>
      </a:lvl3pPr>
      <a:lvl4pPr marL="2000250" indent="-285750" algn="l" defTabSz="914400" rtl="0" eaLnBrk="1" latinLnBrk="0" hangingPunct="1">
        <a:lnSpc>
          <a:spcPts val="2160"/>
        </a:lnSpc>
        <a:spcBef>
          <a:spcPct val="20000"/>
        </a:spcBef>
        <a:buClr>
          <a:schemeClr val="tx2"/>
        </a:buClr>
        <a:buSzPct val="50000"/>
        <a:buFont typeface="Courier New" pitchFamily="49" charset="0"/>
        <a:buChar char="o"/>
        <a:defRPr sz="1800" kern="1200">
          <a:solidFill>
            <a:schemeClr val="tx1"/>
          </a:solidFill>
          <a:latin typeface="+mn-lt"/>
          <a:ea typeface="+mn-ea"/>
          <a:cs typeface="+mn-cs"/>
        </a:defRPr>
      </a:lvl4pPr>
      <a:lvl5pPr marL="2571750" indent="-285750" algn="l" defTabSz="914400" rtl="0" eaLnBrk="1" latinLnBrk="0" hangingPunct="1">
        <a:lnSpc>
          <a:spcPts val="2160"/>
        </a:lnSpc>
        <a:spcBef>
          <a:spcPct val="20000"/>
        </a:spcBef>
        <a:buClr>
          <a:schemeClr val="tx2"/>
        </a:buClr>
        <a:buSzPct val="80000"/>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chart" Target="../charts/char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chart" Target="../charts/char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20.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1.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4.gif"/><Relationship Id="rId3" Type="http://schemas.openxmlformats.org/officeDocument/2006/relationships/chart" Target="../charts/char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4.gif"/><Relationship Id="rId3" Type="http://schemas.openxmlformats.org/officeDocument/2006/relationships/chart" Target="../charts/char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4.gif"/><Relationship Id="rId3" Type="http://schemas.openxmlformats.org/officeDocument/2006/relationships/chart" Target="../charts/char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5.png"/><Relationship Id="rId3" Type="http://schemas.openxmlformats.org/officeDocument/2006/relationships/image" Target="../media/image2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8.png"/><Relationship Id="rId3" Type="http://schemas.openxmlformats.org/officeDocument/2006/relationships/image" Target="../media/image29.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png"/><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4088" y="1295400"/>
            <a:ext cx="7068312" cy="990601"/>
          </a:xfrm>
        </p:spPr>
        <p:txBody>
          <a:bodyPr>
            <a:normAutofit/>
          </a:bodyPr>
          <a:lstStyle/>
          <a:p>
            <a:r>
              <a:rPr lang="en-US" sz="3200" dirty="0" smtClean="0"/>
              <a:t>Measures of Effective Teaching</a:t>
            </a:r>
            <a:br>
              <a:rPr lang="en-US" sz="3200" dirty="0" smtClean="0"/>
            </a:br>
            <a:r>
              <a:rPr lang="en-US" sz="3200" dirty="0" smtClean="0"/>
              <a:t>Final Reports</a:t>
            </a:r>
            <a:endParaRPr lang="en-US" sz="3200" dirty="0"/>
          </a:p>
        </p:txBody>
      </p:sp>
      <p:sp>
        <p:nvSpPr>
          <p:cNvPr id="4" name="Subtitle 3"/>
          <p:cNvSpPr>
            <a:spLocks noGrp="1"/>
          </p:cNvSpPr>
          <p:nvPr>
            <p:ph type="subTitle" idx="1"/>
          </p:nvPr>
        </p:nvSpPr>
        <p:spPr>
          <a:xfrm>
            <a:off x="685800" y="2590800"/>
            <a:ext cx="5696712" cy="1828800"/>
          </a:xfrm>
        </p:spPr>
        <p:txBody>
          <a:bodyPr>
            <a:normAutofit/>
          </a:bodyPr>
          <a:lstStyle/>
          <a:p>
            <a:pPr>
              <a:lnSpc>
                <a:spcPct val="100000"/>
              </a:lnSpc>
            </a:pPr>
            <a:r>
              <a:rPr lang="en-US" b="1" dirty="0" smtClean="0"/>
              <a:t>February 11</a:t>
            </a:r>
            <a:r>
              <a:rPr lang="en-US" b="1" dirty="0" smtClean="0"/>
              <a:t>, 2013</a:t>
            </a:r>
            <a:endParaRPr lang="en-US" b="1" dirty="0" smtClean="0"/>
          </a:p>
          <a:p>
            <a:pPr>
              <a:lnSpc>
                <a:spcPct val="100000"/>
              </a:lnSpc>
            </a:pPr>
            <a:endParaRPr lang="en-US" b="1" dirty="0"/>
          </a:p>
          <a:p>
            <a:pPr>
              <a:lnSpc>
                <a:spcPct val="100000"/>
              </a:lnSpc>
            </a:pPr>
            <a:r>
              <a:rPr lang="en-US" b="1" dirty="0" smtClean="0"/>
              <a:t>Charlotte Danielson </a:t>
            </a:r>
            <a:endParaRPr lang="en-US" b="1" dirty="0"/>
          </a:p>
          <a:p>
            <a:pPr>
              <a:lnSpc>
                <a:spcPct val="100000"/>
              </a:lnSpc>
            </a:pPr>
            <a:r>
              <a:rPr lang="en-US" b="1" dirty="0" smtClean="0"/>
              <a:t>Mark Atkinson</a:t>
            </a:r>
            <a:endParaRPr lang="en-US" dirty="0"/>
          </a:p>
        </p:txBody>
      </p:sp>
    </p:spTree>
    <p:extLst>
      <p:ext uri="{BB962C8B-B14F-4D97-AF65-F5344CB8AC3E}">
        <p14:creationId xmlns:p14="http://schemas.microsoft.com/office/powerpoint/2010/main" val="98217257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Big Ideas</a:t>
            </a:r>
            <a:endParaRPr lang="en-US" dirty="0"/>
          </a:p>
        </p:txBody>
      </p:sp>
      <p:sp>
        <p:nvSpPr>
          <p:cNvPr id="4" name="Content Placeholder 3"/>
          <p:cNvSpPr>
            <a:spLocks noGrp="1"/>
          </p:cNvSpPr>
          <p:nvPr>
            <p:ph sz="quarter" idx="11"/>
          </p:nvPr>
        </p:nvSpPr>
        <p:spPr/>
        <p:txBody>
          <a:bodyPr>
            <a:noAutofit/>
          </a:bodyPr>
          <a:lstStyle/>
          <a:p>
            <a:pPr>
              <a:lnSpc>
                <a:spcPct val="100000"/>
              </a:lnSpc>
            </a:pPr>
            <a:r>
              <a:rPr lang="en-US" dirty="0" smtClean="0"/>
              <a:t>Final MET reports anoint </a:t>
            </a:r>
            <a:r>
              <a:rPr lang="en-US" dirty="0" err="1" smtClean="0"/>
              <a:t>FfT</a:t>
            </a:r>
            <a:r>
              <a:rPr lang="en-US" dirty="0" smtClean="0"/>
              <a:t> as the standard-bearer of teacher observation </a:t>
            </a:r>
          </a:p>
          <a:p>
            <a:pPr>
              <a:lnSpc>
                <a:spcPct val="100000"/>
              </a:lnSpc>
            </a:pPr>
            <a:r>
              <a:rPr lang="en-US" dirty="0" smtClean="0"/>
              <a:t>Messaging from Gates (and now others) is all about feedback for improvement</a:t>
            </a:r>
          </a:p>
          <a:p>
            <a:pPr>
              <a:lnSpc>
                <a:spcPct val="100000"/>
              </a:lnSpc>
            </a:pPr>
            <a:r>
              <a:rPr lang="en-US" dirty="0" smtClean="0"/>
              <a:t>Multiple measures – including student surveys – are here to stay</a:t>
            </a:r>
          </a:p>
          <a:p>
            <a:pPr>
              <a:lnSpc>
                <a:spcPct val="100000"/>
              </a:lnSpc>
            </a:pPr>
            <a:r>
              <a:rPr lang="en-US" dirty="0" smtClean="0"/>
              <a:t>Video and more efficient evaluation workflows are the next horizon</a:t>
            </a:r>
          </a:p>
          <a:p>
            <a:pPr>
              <a:lnSpc>
                <a:spcPct val="100000"/>
              </a:lnSpc>
            </a:pPr>
            <a:r>
              <a:rPr lang="en-US" dirty="0" smtClean="0"/>
              <a:t>Push for multiple observers is on (in the name of accuracy)</a:t>
            </a:r>
          </a:p>
          <a:p>
            <a:pPr>
              <a:lnSpc>
                <a:spcPct val="100000"/>
              </a:lnSpc>
            </a:pPr>
            <a:r>
              <a:rPr lang="en-US" dirty="0" smtClean="0"/>
              <a:t>Increasingly all PD investments are going to be driven by and rationalized against evaluation outcomes – linkage of Learn to Reflect will be a key differentiator for Teachscape</a:t>
            </a:r>
          </a:p>
          <a:p>
            <a:pPr>
              <a:lnSpc>
                <a:spcPct val="100000"/>
              </a:lnSpc>
            </a:pPr>
            <a:r>
              <a:rPr lang="en-US" dirty="0" smtClean="0"/>
              <a:t>Multiple factors (demographics, cost, reform efforts) will finally galvanize commitment to so-called “</a:t>
            </a:r>
            <a:r>
              <a:rPr lang="en-US" dirty="0" err="1" smtClean="0"/>
              <a:t>iPD</a:t>
            </a:r>
            <a:r>
              <a:rPr lang="en-US" dirty="0" smtClean="0"/>
              <a:t>”</a:t>
            </a:r>
          </a:p>
          <a:p>
            <a:pPr>
              <a:lnSpc>
                <a:spcPct val="100000"/>
              </a:lnSpc>
            </a:pPr>
            <a:r>
              <a:rPr lang="en-US" dirty="0" smtClean="0"/>
              <a:t>Analytics are everything – workflows without analytics will not compete</a:t>
            </a:r>
          </a:p>
          <a:p>
            <a:r>
              <a:rPr lang="en-US" dirty="0" smtClean="0"/>
              <a:t>Just as the ink dries on teacher evaluation reform, the tsunami of Common Core implementation will wash over it, impacting everything from the instruments we use to the feedback we give, but not discarding evaluation itself</a:t>
            </a:r>
            <a:endParaRPr lang="en-US" dirty="0"/>
          </a:p>
        </p:txBody>
      </p:sp>
    </p:spTree>
    <p:extLst>
      <p:ext uri="{BB962C8B-B14F-4D97-AF65-F5344CB8AC3E}">
        <p14:creationId xmlns:p14="http://schemas.microsoft.com/office/powerpoint/2010/main" val="22988107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Evaluation Systems Right</a:t>
            </a:r>
            <a:endParaRPr lang="en-US" dirty="0"/>
          </a:p>
        </p:txBody>
      </p:sp>
      <p:sp>
        <p:nvSpPr>
          <p:cNvPr id="3" name="Slide Number Placeholder 2"/>
          <p:cNvSpPr>
            <a:spLocks noGrp="1"/>
          </p:cNvSpPr>
          <p:nvPr>
            <p:ph type="sldNum" sz="quarter" idx="4"/>
          </p:nvPr>
        </p:nvSpPr>
        <p:spPr/>
        <p:txBody>
          <a:bodyPr/>
          <a:lstStyle/>
          <a:p>
            <a:fld id="{80A1837C-51DF-482F-AEDA-FBD5F5DA5C82}" type="slidenum">
              <a:rPr lang="en-US" smtClean="0"/>
              <a:pPr/>
              <a:t>11</a:t>
            </a:fld>
            <a:endParaRPr lang="en-US" dirty="0"/>
          </a:p>
        </p:txBody>
      </p:sp>
      <p:pic>
        <p:nvPicPr>
          <p:cNvPr id="7" name="Content Placeholder 6" descr="Screen Shot 2013-01-12 at 8.57.49 AM.png"/>
          <p:cNvPicPr>
            <a:picLocks noGrp="1" noChangeAspect="1"/>
          </p:cNvPicPr>
          <p:nvPr>
            <p:ph sz="quarter" idx="11"/>
          </p:nvPr>
        </p:nvPicPr>
        <p:blipFill>
          <a:blip r:embed="rId2">
            <a:extLst>
              <a:ext uri="{28A0092B-C50C-407E-A947-70E740481C1C}">
                <a14:useLocalDpi xmlns:a14="http://schemas.microsoft.com/office/drawing/2010/main" val="0"/>
              </a:ext>
            </a:extLst>
          </a:blip>
          <a:srcRect t="-17029" b="-17029"/>
          <a:stretch>
            <a:fillRect/>
          </a:stretch>
        </p:blipFill>
        <p:spPr/>
      </p:pic>
    </p:spTree>
    <p:extLst>
      <p:ext uri="{BB962C8B-B14F-4D97-AF65-F5344CB8AC3E}">
        <p14:creationId xmlns:p14="http://schemas.microsoft.com/office/powerpoint/2010/main" val="2820466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80A1837C-51DF-482F-AEDA-FBD5F5DA5C82}" type="slidenum">
              <a:rPr lang="en-US" smtClean="0"/>
              <a:pPr/>
              <a:t>12</a:t>
            </a:fld>
            <a:endParaRPr lang="en-US" dirty="0"/>
          </a:p>
        </p:txBody>
      </p:sp>
      <p:pic>
        <p:nvPicPr>
          <p:cNvPr id="5" name="Content Placeholder 4" descr="Screen Shot 2013-01-12 at 9.05.36 AM.png"/>
          <p:cNvPicPr>
            <a:picLocks noGrp="1" noChangeAspect="1"/>
          </p:cNvPicPr>
          <p:nvPr>
            <p:ph sz="quarter" idx="11"/>
          </p:nvPr>
        </p:nvPicPr>
        <p:blipFill>
          <a:blip r:embed="rId2">
            <a:extLst>
              <a:ext uri="{28A0092B-C50C-407E-A947-70E740481C1C}">
                <a14:useLocalDpi xmlns:a14="http://schemas.microsoft.com/office/drawing/2010/main" val="0"/>
              </a:ext>
            </a:extLst>
          </a:blip>
          <a:srcRect t="-52142" b="-52142"/>
          <a:stretch>
            <a:fillRect/>
          </a:stretch>
        </p:blipFill>
        <p:spPr>
          <a:xfrm>
            <a:off x="457200" y="-990600"/>
            <a:ext cx="8229600" cy="4956048"/>
          </a:xfrm>
        </p:spPr>
      </p:pic>
      <p:sp>
        <p:nvSpPr>
          <p:cNvPr id="6" name="TextBox 5"/>
          <p:cNvSpPr txBox="1"/>
          <p:nvPr/>
        </p:nvSpPr>
        <p:spPr>
          <a:xfrm>
            <a:off x="533400" y="3429000"/>
            <a:ext cx="8001000" cy="2743200"/>
          </a:xfrm>
          <a:prstGeom prst="rect">
            <a:avLst/>
          </a:prstGeom>
        </p:spPr>
        <p:txBody>
          <a:bodyPr vert="horz" wrap="none" lIns="0" tIns="0" rIns="0" bIns="0" rtlCol="0">
            <a:normAutofit/>
          </a:bodyPr>
          <a:lstStyle/>
          <a:p>
            <a:pPr marR="0" indent="287338" algn="l" defTabSz="914400" rtl="0" eaLnBrk="1" fontAlgn="auto" latinLnBrk="0" hangingPunct="1">
              <a:lnSpc>
                <a:spcPts val="2160"/>
              </a:lnSpc>
              <a:spcBef>
                <a:spcPct val="20000"/>
              </a:spcBef>
              <a:spcAft>
                <a:spcPts val="0"/>
              </a:spcAft>
              <a:buClr>
                <a:schemeClr val="tx2"/>
              </a:buClr>
              <a:buSzPct val="150000"/>
              <a:buFont typeface="Arial" pitchFamily="34" charset="0"/>
              <a:buChar char="•"/>
              <a:tabLst/>
            </a:pPr>
            <a:r>
              <a:rPr lang="en-US" dirty="0" smtClean="0"/>
              <a:t>Student surveys are here to stay, but they are expensive and complicated</a:t>
            </a:r>
          </a:p>
          <a:p>
            <a:pPr marR="0" indent="287338" algn="l" defTabSz="914400" rtl="0" eaLnBrk="1" fontAlgn="auto" latinLnBrk="0" hangingPunct="1">
              <a:lnSpc>
                <a:spcPts val="2160"/>
              </a:lnSpc>
              <a:spcBef>
                <a:spcPct val="20000"/>
              </a:spcBef>
              <a:spcAft>
                <a:spcPts val="0"/>
              </a:spcAft>
              <a:buClr>
                <a:schemeClr val="tx2"/>
              </a:buClr>
              <a:buSzPct val="150000"/>
              <a:tabLst/>
            </a:pPr>
            <a:r>
              <a:rPr lang="en-US" dirty="0" smtClean="0"/>
              <a:t>to administer on their own and will need to be more tightly coupled to</a:t>
            </a:r>
          </a:p>
          <a:p>
            <a:pPr marR="0" indent="287338" algn="l" defTabSz="914400" rtl="0" eaLnBrk="1" fontAlgn="auto" latinLnBrk="0" hangingPunct="1">
              <a:lnSpc>
                <a:spcPts val="2160"/>
              </a:lnSpc>
              <a:spcBef>
                <a:spcPct val="20000"/>
              </a:spcBef>
              <a:spcAft>
                <a:spcPts val="0"/>
              </a:spcAft>
              <a:buClr>
                <a:schemeClr val="tx2"/>
              </a:buClr>
              <a:buSzPct val="150000"/>
              <a:tabLst/>
            </a:pPr>
            <a:r>
              <a:rPr lang="en-US" dirty="0" smtClean="0"/>
              <a:t>the other dimensions of evaluation – notably observations</a:t>
            </a:r>
          </a:p>
          <a:p>
            <a:pPr marL="573088" marR="0" indent="-285750" algn="l" defTabSz="914400" rtl="0" eaLnBrk="1" fontAlgn="auto" latinLnBrk="0" hangingPunct="1">
              <a:lnSpc>
                <a:spcPts val="2160"/>
              </a:lnSpc>
              <a:spcBef>
                <a:spcPct val="20000"/>
              </a:spcBef>
              <a:spcAft>
                <a:spcPts val="0"/>
              </a:spcAft>
              <a:buClr>
                <a:schemeClr val="tx2"/>
              </a:buClr>
              <a:buSzPct val="150000"/>
              <a:buFont typeface="Arial"/>
              <a:buChar char="•"/>
              <a:tabLst/>
            </a:pPr>
            <a:endParaRPr lang="en-US" dirty="0"/>
          </a:p>
          <a:p>
            <a:pPr indent="287338">
              <a:lnSpc>
                <a:spcPts val="2160"/>
              </a:lnSpc>
              <a:spcBef>
                <a:spcPct val="20000"/>
              </a:spcBef>
              <a:buClr>
                <a:schemeClr val="tx2"/>
              </a:buClr>
              <a:buSzPct val="150000"/>
              <a:buFont typeface="Arial"/>
              <a:buChar char="•"/>
            </a:pPr>
            <a:r>
              <a:rPr lang="en-US" dirty="0"/>
              <a:t>MET recommends “balanced weights” means 33% to 50% value added </a:t>
            </a:r>
          </a:p>
          <a:p>
            <a:pPr marL="287338">
              <a:lnSpc>
                <a:spcPts val="2160"/>
              </a:lnSpc>
              <a:spcBef>
                <a:spcPct val="20000"/>
              </a:spcBef>
              <a:buClr>
                <a:schemeClr val="tx2"/>
              </a:buClr>
              <a:buSzPct val="150000"/>
            </a:pPr>
            <a:r>
              <a:rPr lang="en-US" dirty="0"/>
              <a:t>measures, and there is likely to be significant debate about this</a:t>
            </a:r>
          </a:p>
          <a:p>
            <a:pPr marL="287338" marR="0" algn="l" defTabSz="914400" rtl="0" eaLnBrk="1" fontAlgn="auto" latinLnBrk="0" hangingPunct="1">
              <a:lnSpc>
                <a:spcPts val="2160"/>
              </a:lnSpc>
              <a:spcBef>
                <a:spcPct val="20000"/>
              </a:spcBef>
              <a:spcAft>
                <a:spcPts val="0"/>
              </a:spcAft>
              <a:buClr>
                <a:schemeClr val="tx2"/>
              </a:buClr>
              <a:buSzPct val="150000"/>
              <a:tabLst/>
            </a:pPr>
            <a:endParaRPr lang="en-US" dirty="0" smtClean="0"/>
          </a:p>
        </p:txBody>
      </p:sp>
    </p:spTree>
    <p:extLst>
      <p:ext uri="{BB962C8B-B14F-4D97-AF65-F5344CB8AC3E}">
        <p14:creationId xmlns:p14="http://schemas.microsoft.com/office/powerpoint/2010/main" val="36603484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Weighting the Measures</a:t>
            </a:r>
            <a:endParaRPr lang="en-US" dirty="0"/>
          </a:p>
        </p:txBody>
      </p:sp>
      <p:sp>
        <p:nvSpPr>
          <p:cNvPr id="3" name="Slide Number Placeholder 2"/>
          <p:cNvSpPr>
            <a:spLocks noGrp="1"/>
          </p:cNvSpPr>
          <p:nvPr>
            <p:ph type="sldNum" sz="quarter" idx="4"/>
          </p:nvPr>
        </p:nvSpPr>
        <p:spPr/>
        <p:txBody>
          <a:bodyPr/>
          <a:lstStyle/>
          <a:p>
            <a:fld id="{80A1837C-51DF-482F-AEDA-FBD5F5DA5C82}" type="slidenum">
              <a:rPr lang="en-US" smtClean="0"/>
              <a:pPr/>
              <a:t>13</a:t>
            </a:fld>
            <a:endParaRPr lang="en-US" dirty="0"/>
          </a:p>
        </p:txBody>
      </p:sp>
      <p:pic>
        <p:nvPicPr>
          <p:cNvPr id="8" name="Content Placeholder 7" descr="Screen Shot 2013-01-11 at 11.34.44 AM.png"/>
          <p:cNvPicPr>
            <a:picLocks noGrp="1" noChangeAspect="1"/>
          </p:cNvPicPr>
          <p:nvPr>
            <p:ph sz="quarter" idx="11"/>
          </p:nvPr>
        </p:nvPicPr>
        <p:blipFill>
          <a:blip r:embed="rId2">
            <a:extLst>
              <a:ext uri="{28A0092B-C50C-407E-A947-70E740481C1C}">
                <a14:useLocalDpi xmlns:a14="http://schemas.microsoft.com/office/drawing/2010/main" val="0"/>
              </a:ext>
            </a:extLst>
          </a:blip>
          <a:srcRect t="-5052" b="-5052"/>
          <a:stretch>
            <a:fillRect/>
          </a:stretch>
        </p:blipFill>
        <p:spPr/>
      </p:pic>
    </p:spTree>
    <p:extLst>
      <p:ext uri="{BB962C8B-B14F-4D97-AF65-F5344CB8AC3E}">
        <p14:creationId xmlns:p14="http://schemas.microsoft.com/office/powerpoint/2010/main" val="8517268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Outcomes of Various “Weights”</a:t>
            </a:r>
            <a:endParaRPr lang="en-US" dirty="0"/>
          </a:p>
        </p:txBody>
      </p:sp>
      <p:sp>
        <p:nvSpPr>
          <p:cNvPr id="3" name="Slide Number Placeholder 2"/>
          <p:cNvSpPr>
            <a:spLocks noGrp="1"/>
          </p:cNvSpPr>
          <p:nvPr>
            <p:ph type="sldNum" sz="quarter" idx="4"/>
          </p:nvPr>
        </p:nvSpPr>
        <p:spPr/>
        <p:txBody>
          <a:bodyPr/>
          <a:lstStyle/>
          <a:p>
            <a:fld id="{80A1837C-51DF-482F-AEDA-FBD5F5DA5C82}" type="slidenum">
              <a:rPr lang="en-US" smtClean="0"/>
              <a:pPr/>
              <a:t>14</a:t>
            </a:fld>
            <a:endParaRPr lang="en-US" dirty="0"/>
          </a:p>
        </p:txBody>
      </p:sp>
      <p:pic>
        <p:nvPicPr>
          <p:cNvPr id="5" name="Content Placeholder 4" descr="Screen Shot 2013-01-11 at 11.35.16 AM.png"/>
          <p:cNvPicPr>
            <a:picLocks noGrp="1" noChangeAspect="1"/>
          </p:cNvPicPr>
          <p:nvPr>
            <p:ph sz="quarter" idx="11"/>
          </p:nvPr>
        </p:nvPicPr>
        <p:blipFill>
          <a:blip r:embed="rId2">
            <a:extLst>
              <a:ext uri="{28A0092B-C50C-407E-A947-70E740481C1C}">
                <a14:useLocalDpi xmlns:a14="http://schemas.microsoft.com/office/drawing/2010/main" val="0"/>
              </a:ext>
            </a:extLst>
          </a:blip>
          <a:srcRect t="-4620" b="-4620"/>
          <a:stretch>
            <a:fillRect/>
          </a:stretch>
        </p:blipFill>
        <p:spPr/>
      </p:pic>
    </p:spTree>
    <p:extLst>
      <p:ext uri="{BB962C8B-B14F-4D97-AF65-F5344CB8AC3E}">
        <p14:creationId xmlns:p14="http://schemas.microsoft.com/office/powerpoint/2010/main" val="22119623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Aldine Project</a:t>
            </a:r>
            <a:endParaRPr lang="en-US" dirty="0"/>
          </a:p>
        </p:txBody>
      </p:sp>
      <p:sp>
        <p:nvSpPr>
          <p:cNvPr id="3" name="Slide Number Placeholder 2"/>
          <p:cNvSpPr>
            <a:spLocks noGrp="1"/>
          </p:cNvSpPr>
          <p:nvPr>
            <p:ph type="sldNum" sz="quarter" idx="4"/>
          </p:nvPr>
        </p:nvSpPr>
        <p:spPr/>
        <p:txBody>
          <a:bodyPr/>
          <a:lstStyle/>
          <a:p>
            <a:fld id="{80A1837C-51DF-482F-AEDA-FBD5F5DA5C82}" type="slidenum">
              <a:rPr lang="en-US" smtClean="0"/>
              <a:pPr/>
              <a:t>15</a:t>
            </a:fld>
            <a:endParaRPr lang="en-US" dirty="0"/>
          </a:p>
        </p:txBody>
      </p:sp>
      <p:sp>
        <p:nvSpPr>
          <p:cNvPr id="9" name="Content Placeholder 8"/>
          <p:cNvSpPr>
            <a:spLocks noGrp="1"/>
          </p:cNvSpPr>
          <p:nvPr>
            <p:ph sz="quarter" idx="11"/>
          </p:nvPr>
        </p:nvSpPr>
        <p:spPr/>
        <p:txBody>
          <a:bodyPr/>
          <a:lstStyle/>
          <a:p>
            <a:pPr marL="0" indent="0" algn="ctr">
              <a:buNone/>
            </a:pPr>
            <a:r>
              <a:rPr lang="en-US" b="1" dirty="0" err="1"/>
              <a:t>FfT</a:t>
            </a:r>
            <a:r>
              <a:rPr lang="en-US" b="1" dirty="0"/>
              <a:t> Component</a:t>
            </a:r>
          </a:p>
          <a:p>
            <a:pPr marL="0" indent="0">
              <a:buNone/>
            </a:pPr>
            <a:endParaRPr lang="en-US" b="1" dirty="0"/>
          </a:p>
          <a:p>
            <a:pPr marL="0" indent="0">
              <a:buNone/>
            </a:pPr>
            <a:r>
              <a:rPr lang="en-US" b="1" dirty="0"/>
              <a:t>3a: Communicating with Students</a:t>
            </a:r>
            <a:endParaRPr lang="en-US" dirty="0"/>
          </a:p>
          <a:p>
            <a:pPr lvl="0"/>
            <a:r>
              <a:rPr lang="en-US" dirty="0"/>
              <a:t>Expectations for learning</a:t>
            </a:r>
          </a:p>
          <a:p>
            <a:pPr lvl="0"/>
            <a:r>
              <a:rPr lang="en-US" dirty="0"/>
              <a:t>Directions for activities</a:t>
            </a:r>
          </a:p>
          <a:p>
            <a:pPr lvl="0"/>
            <a:r>
              <a:rPr lang="en-US" dirty="0"/>
              <a:t>Explanation of content</a:t>
            </a:r>
          </a:p>
          <a:p>
            <a:pPr lvl="0"/>
            <a:r>
              <a:rPr lang="en-US" dirty="0"/>
              <a:t>Use of oral and written language</a:t>
            </a:r>
          </a:p>
          <a:p>
            <a:pPr marL="0" indent="0">
              <a:buNone/>
            </a:pPr>
            <a:endParaRPr lang="en-US" b="1" dirty="0"/>
          </a:p>
          <a:p>
            <a:pPr marL="0" indent="0">
              <a:buNone/>
            </a:pPr>
            <a:r>
              <a:rPr lang="en-US" b="1" dirty="0"/>
              <a:t>3b: Using Questioning and Discussion Techniques</a:t>
            </a:r>
            <a:endParaRPr lang="en-US" dirty="0"/>
          </a:p>
          <a:p>
            <a:pPr lvl="0"/>
            <a:r>
              <a:rPr lang="en-US" dirty="0"/>
              <a:t>Quality of questions</a:t>
            </a:r>
          </a:p>
          <a:p>
            <a:pPr lvl="0"/>
            <a:r>
              <a:rPr lang="en-US" dirty="0"/>
              <a:t>Discussion techniques</a:t>
            </a:r>
          </a:p>
          <a:p>
            <a:pPr lvl="0"/>
            <a:r>
              <a:rPr lang="en-US" dirty="0"/>
              <a:t>Student participation</a:t>
            </a:r>
          </a:p>
          <a:p>
            <a:pPr marL="0" indent="0">
              <a:buNone/>
            </a:pPr>
            <a:endParaRPr lang="en-US" dirty="0"/>
          </a:p>
        </p:txBody>
      </p:sp>
      <p:sp>
        <p:nvSpPr>
          <p:cNvPr id="10" name="Content Placeholder 9"/>
          <p:cNvSpPr>
            <a:spLocks noGrp="1"/>
          </p:cNvSpPr>
          <p:nvPr>
            <p:ph sz="quarter" idx="12"/>
          </p:nvPr>
        </p:nvSpPr>
        <p:spPr/>
        <p:txBody>
          <a:bodyPr/>
          <a:lstStyle/>
          <a:p>
            <a:pPr marL="0" indent="0" algn="ctr">
              <a:buNone/>
            </a:pPr>
            <a:r>
              <a:rPr lang="en-US" b="1" dirty="0" smtClean="0"/>
              <a:t>Student Survey </a:t>
            </a:r>
            <a:r>
              <a:rPr lang="en-US" b="1" dirty="0"/>
              <a:t>Questions</a:t>
            </a:r>
          </a:p>
          <a:p>
            <a:endParaRPr lang="en-US" dirty="0"/>
          </a:p>
          <a:p>
            <a:r>
              <a:rPr lang="en-US" dirty="0"/>
              <a:t>My teacher explains information in a way that makes it easier for me to understand.</a:t>
            </a:r>
          </a:p>
          <a:p>
            <a:endParaRPr lang="en-US" b="1" dirty="0"/>
          </a:p>
          <a:p>
            <a:endParaRPr lang="en-US" b="1" dirty="0"/>
          </a:p>
          <a:p>
            <a:endParaRPr lang="en-US" dirty="0"/>
          </a:p>
          <a:p>
            <a:r>
              <a:rPr lang="en-US" dirty="0"/>
              <a:t>My teacher asks questions in class that make me really think about the information we are learning</a:t>
            </a:r>
          </a:p>
          <a:p>
            <a:r>
              <a:rPr lang="en-US" dirty="0"/>
              <a:t> When my teacher asks questions, he/she only calls on students that volunteer (reverse)</a:t>
            </a:r>
          </a:p>
          <a:p>
            <a:endParaRPr lang="en-US" b="1" dirty="0"/>
          </a:p>
          <a:p>
            <a:endParaRPr lang="en-US" dirty="0"/>
          </a:p>
        </p:txBody>
      </p:sp>
    </p:spTree>
    <p:extLst>
      <p:ext uri="{BB962C8B-B14F-4D97-AF65-F5344CB8AC3E}">
        <p14:creationId xmlns:p14="http://schemas.microsoft.com/office/powerpoint/2010/main" val="12868462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2946570306"/>
              </p:ext>
            </p:extLst>
          </p:nvPr>
        </p:nvGraphicFramePr>
        <p:xfrm>
          <a:off x="152400" y="228601"/>
          <a:ext cx="8763000" cy="6248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7673303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80A1837C-51DF-482F-AEDA-FBD5F5DA5C82}" type="slidenum">
              <a:rPr lang="en-US" smtClean="0"/>
              <a:pPr/>
              <a:t>17</a:t>
            </a:fld>
            <a:endParaRPr lang="en-US" dirty="0"/>
          </a:p>
        </p:txBody>
      </p:sp>
      <p:pic>
        <p:nvPicPr>
          <p:cNvPr id="5" name="Content Placeholder 4" descr="Screen Shot 2013-01-12 at 9.19.36 AM.png"/>
          <p:cNvPicPr>
            <a:picLocks noGrp="1" noChangeAspect="1"/>
          </p:cNvPicPr>
          <p:nvPr>
            <p:ph sz="quarter" idx="11"/>
          </p:nvPr>
        </p:nvPicPr>
        <p:blipFill>
          <a:blip r:embed="rId2">
            <a:extLst>
              <a:ext uri="{28A0092B-C50C-407E-A947-70E740481C1C}">
                <a14:useLocalDpi xmlns:a14="http://schemas.microsoft.com/office/drawing/2010/main" val="0"/>
              </a:ext>
            </a:extLst>
          </a:blip>
          <a:srcRect t="-45308" b="-45308"/>
          <a:stretch>
            <a:fillRect/>
          </a:stretch>
        </p:blipFill>
        <p:spPr>
          <a:xfrm>
            <a:off x="533400" y="-838200"/>
            <a:ext cx="8229600" cy="4956048"/>
          </a:xfrm>
        </p:spPr>
      </p:pic>
      <p:sp>
        <p:nvSpPr>
          <p:cNvPr id="6" name="TextBox 5"/>
          <p:cNvSpPr txBox="1"/>
          <p:nvPr/>
        </p:nvSpPr>
        <p:spPr>
          <a:xfrm>
            <a:off x="533400" y="3352800"/>
            <a:ext cx="8001000" cy="2743200"/>
          </a:xfrm>
          <a:prstGeom prst="rect">
            <a:avLst/>
          </a:prstGeom>
        </p:spPr>
        <p:txBody>
          <a:bodyPr vert="horz" wrap="none" lIns="0" tIns="0" rIns="0" bIns="0" rtlCol="0">
            <a:normAutofit/>
          </a:bodyPr>
          <a:lstStyle/>
          <a:p>
            <a:pPr marL="287338" marR="0" indent="-236538" algn="l" defTabSz="914400" rtl="0" eaLnBrk="1" fontAlgn="auto" latinLnBrk="0" hangingPunct="1">
              <a:lnSpc>
                <a:spcPts val="2160"/>
              </a:lnSpc>
              <a:spcBef>
                <a:spcPct val="20000"/>
              </a:spcBef>
              <a:spcAft>
                <a:spcPts val="0"/>
              </a:spcAft>
              <a:buClr>
                <a:schemeClr val="tx2"/>
              </a:buClr>
              <a:buSzPct val="150000"/>
              <a:buFont typeface="Arial" pitchFamily="34" charset="0"/>
              <a:buChar char="•"/>
              <a:tabLst/>
            </a:pPr>
            <a:r>
              <a:rPr lang="en-US" dirty="0" smtClean="0"/>
              <a:t>Validity – the degree to which the teacher evaluation system predicts </a:t>
            </a:r>
          </a:p>
          <a:p>
            <a:pPr marL="406400" marR="0" indent="-355600" algn="l" defTabSz="914400" rtl="0" eaLnBrk="1" fontAlgn="auto" latinLnBrk="0" hangingPunct="1">
              <a:lnSpc>
                <a:spcPts val="2160"/>
              </a:lnSpc>
              <a:spcBef>
                <a:spcPct val="20000"/>
              </a:spcBef>
              <a:spcAft>
                <a:spcPts val="0"/>
              </a:spcAft>
              <a:buClr>
                <a:schemeClr val="tx2"/>
              </a:buClr>
              <a:buSzPct val="150000"/>
              <a:tabLst/>
            </a:pPr>
            <a:r>
              <a:rPr lang="en-US" dirty="0" smtClean="0"/>
              <a:t>    student achievement, as the district chooses to measure it;</a:t>
            </a:r>
          </a:p>
          <a:p>
            <a:pPr marL="573088" marR="0" indent="-285750" algn="l" defTabSz="914400" rtl="0" eaLnBrk="1" fontAlgn="auto" latinLnBrk="0" hangingPunct="1">
              <a:lnSpc>
                <a:spcPts val="2160"/>
              </a:lnSpc>
              <a:spcBef>
                <a:spcPct val="20000"/>
              </a:spcBef>
              <a:spcAft>
                <a:spcPts val="0"/>
              </a:spcAft>
              <a:buClr>
                <a:schemeClr val="tx2"/>
              </a:buClr>
              <a:buSzPct val="150000"/>
              <a:buFont typeface="Arial"/>
              <a:buChar char="•"/>
              <a:tabLst/>
            </a:pPr>
            <a:endParaRPr lang="en-US" dirty="0"/>
          </a:p>
          <a:p>
            <a:pPr indent="287338">
              <a:lnSpc>
                <a:spcPts val="2160"/>
              </a:lnSpc>
              <a:spcBef>
                <a:spcPct val="20000"/>
              </a:spcBef>
              <a:buClr>
                <a:schemeClr val="tx2"/>
              </a:buClr>
              <a:buSzPct val="150000"/>
              <a:buFont typeface="Arial"/>
              <a:buChar char="•"/>
            </a:pPr>
            <a:r>
              <a:rPr lang="en-US" dirty="0" smtClean="0"/>
              <a:t>Reliability – the degree to which the evaluation systems results are not </a:t>
            </a:r>
          </a:p>
          <a:p>
            <a:pPr>
              <a:lnSpc>
                <a:spcPts val="2160"/>
              </a:lnSpc>
              <a:spcBef>
                <a:spcPct val="20000"/>
              </a:spcBef>
              <a:buClr>
                <a:schemeClr val="tx2"/>
              </a:buClr>
              <a:buSzPct val="150000"/>
            </a:pPr>
            <a:r>
              <a:rPr lang="en-US" dirty="0"/>
              <a:t> </a:t>
            </a:r>
            <a:r>
              <a:rPr lang="en-US" dirty="0" smtClean="0"/>
              <a:t>    attributable to measurement error; </a:t>
            </a:r>
          </a:p>
          <a:p>
            <a:pPr>
              <a:lnSpc>
                <a:spcPts val="2160"/>
              </a:lnSpc>
              <a:spcBef>
                <a:spcPct val="20000"/>
              </a:spcBef>
              <a:buClr>
                <a:schemeClr val="tx2"/>
              </a:buClr>
              <a:buSzPct val="150000"/>
            </a:pPr>
            <a:endParaRPr lang="en-US" dirty="0"/>
          </a:p>
          <a:p>
            <a:pPr indent="287338">
              <a:lnSpc>
                <a:spcPts val="2160"/>
              </a:lnSpc>
              <a:spcBef>
                <a:spcPct val="20000"/>
              </a:spcBef>
              <a:buClr>
                <a:schemeClr val="tx2"/>
              </a:buClr>
              <a:buSzPct val="150000"/>
              <a:buFont typeface="Arial"/>
              <a:buChar char="•"/>
            </a:pPr>
            <a:r>
              <a:rPr lang="en-US" dirty="0" smtClean="0"/>
              <a:t>Accuracy </a:t>
            </a:r>
            <a:r>
              <a:rPr lang="en-US" dirty="0"/>
              <a:t>– </a:t>
            </a:r>
            <a:r>
              <a:rPr lang="en-US" dirty="0" smtClean="0"/>
              <a:t>“reliability without accuracy amounts to being consistently </a:t>
            </a:r>
          </a:p>
          <a:p>
            <a:pPr>
              <a:lnSpc>
                <a:spcPts val="2160"/>
              </a:lnSpc>
              <a:spcBef>
                <a:spcPct val="20000"/>
              </a:spcBef>
              <a:buClr>
                <a:schemeClr val="tx2"/>
              </a:buClr>
              <a:buSzPct val="150000"/>
            </a:pPr>
            <a:r>
              <a:rPr lang="en-US" dirty="0" smtClean="0"/>
              <a:t>     wrong</a:t>
            </a:r>
            <a:r>
              <a:rPr lang="en-US" dirty="0"/>
              <a:t>.</a:t>
            </a:r>
            <a:r>
              <a:rPr lang="en-US" dirty="0" smtClean="0"/>
              <a:t>” </a:t>
            </a:r>
            <a:endParaRPr lang="en-US" dirty="0"/>
          </a:p>
          <a:p>
            <a:pPr marL="287338" marR="0" algn="l" defTabSz="914400" rtl="0" eaLnBrk="1" fontAlgn="auto" latinLnBrk="0" hangingPunct="1">
              <a:lnSpc>
                <a:spcPts val="2160"/>
              </a:lnSpc>
              <a:spcBef>
                <a:spcPct val="20000"/>
              </a:spcBef>
              <a:spcAft>
                <a:spcPts val="0"/>
              </a:spcAft>
              <a:buClr>
                <a:schemeClr val="tx2"/>
              </a:buClr>
              <a:buSzPct val="150000"/>
              <a:tabLst/>
            </a:pPr>
            <a:endParaRPr lang="en-US" dirty="0" smtClean="0"/>
          </a:p>
        </p:txBody>
      </p:sp>
    </p:spTree>
    <p:extLst>
      <p:ext uri="{BB962C8B-B14F-4D97-AF65-F5344CB8AC3E}">
        <p14:creationId xmlns:p14="http://schemas.microsoft.com/office/powerpoint/2010/main" val="346490966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Increasing Reliability With Observations</a:t>
            </a:r>
            <a:endParaRPr lang="en-US" dirty="0"/>
          </a:p>
        </p:txBody>
      </p:sp>
      <p:sp>
        <p:nvSpPr>
          <p:cNvPr id="3" name="Slide Number Placeholder 2"/>
          <p:cNvSpPr>
            <a:spLocks noGrp="1"/>
          </p:cNvSpPr>
          <p:nvPr>
            <p:ph type="sldNum" sz="quarter" idx="4"/>
          </p:nvPr>
        </p:nvSpPr>
        <p:spPr/>
        <p:txBody>
          <a:bodyPr/>
          <a:lstStyle/>
          <a:p>
            <a:fld id="{80A1837C-51DF-482F-AEDA-FBD5F5DA5C82}" type="slidenum">
              <a:rPr lang="en-US" smtClean="0"/>
              <a:pPr/>
              <a:t>18</a:t>
            </a:fld>
            <a:endParaRPr lang="en-US" dirty="0"/>
          </a:p>
        </p:txBody>
      </p:sp>
      <p:pic>
        <p:nvPicPr>
          <p:cNvPr id="5" name="Content Placeholder 4" descr="Screen Shot 2013-01-11 at 11.35.59 AM.png"/>
          <p:cNvPicPr>
            <a:picLocks noGrp="1" noChangeAspect="1"/>
          </p:cNvPicPr>
          <p:nvPr>
            <p:ph sz="quarter" idx="11"/>
          </p:nvPr>
        </p:nvPicPr>
        <p:blipFill>
          <a:blip r:embed="rId2">
            <a:extLst>
              <a:ext uri="{28A0092B-C50C-407E-A947-70E740481C1C}">
                <a14:useLocalDpi xmlns:a14="http://schemas.microsoft.com/office/drawing/2010/main" val="0"/>
              </a:ext>
            </a:extLst>
          </a:blip>
          <a:srcRect l="-9081" r="-9081"/>
          <a:stretch>
            <a:fillRect/>
          </a:stretch>
        </p:blipFill>
        <p:spPr/>
      </p:pic>
    </p:spTree>
    <p:extLst>
      <p:ext uri="{BB962C8B-B14F-4D97-AF65-F5344CB8AC3E}">
        <p14:creationId xmlns:p14="http://schemas.microsoft.com/office/powerpoint/2010/main" val="36871350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15 Minute Ratings May Not Fully Address Domain 3</a:t>
            </a:r>
            <a:endParaRPr lang="en-US" dirty="0"/>
          </a:p>
        </p:txBody>
      </p:sp>
      <p:pic>
        <p:nvPicPr>
          <p:cNvPr id="2" name="Content Placeholder 1" descr="Screen Shot 2012-11-08 at 9.19.23 AM.png"/>
          <p:cNvPicPr>
            <a:picLocks noGrp="1" noChangeAspect="1"/>
          </p:cNvPicPr>
          <p:nvPr>
            <p:ph sz="quarter" idx="11"/>
          </p:nvPr>
        </p:nvPicPr>
        <p:blipFill>
          <a:blip r:embed="rId2">
            <a:extLst>
              <a:ext uri="{28A0092B-C50C-407E-A947-70E740481C1C}">
                <a14:useLocalDpi xmlns:a14="http://schemas.microsoft.com/office/drawing/2010/main" val="0"/>
              </a:ext>
            </a:extLst>
          </a:blip>
          <a:srcRect l="-6642" r="-6642"/>
          <a:stretch>
            <a:fillRect/>
          </a:stretch>
        </p:blipFill>
        <p:spPr/>
      </p:pic>
      <p:sp>
        <p:nvSpPr>
          <p:cNvPr id="5" name="TextBox 4"/>
          <p:cNvSpPr txBox="1"/>
          <p:nvPr/>
        </p:nvSpPr>
        <p:spPr>
          <a:xfrm>
            <a:off x="2319867" y="6206067"/>
            <a:ext cx="5499608" cy="914400"/>
          </a:xfrm>
          <a:prstGeom prst="rect">
            <a:avLst/>
          </a:prstGeom>
        </p:spPr>
        <p:txBody>
          <a:bodyPr vert="horz" wrap="none" lIns="0" tIns="0" rIns="0" bIns="0" rtlCol="0">
            <a:normAutofit/>
          </a:bodyPr>
          <a:lstStyle/>
          <a:p>
            <a:pPr marR="0" algn="ctr" defTabSz="914400" rtl="0" eaLnBrk="1" fontAlgn="auto" latinLnBrk="0" hangingPunct="1">
              <a:lnSpc>
                <a:spcPts val="2160"/>
              </a:lnSpc>
              <a:spcBef>
                <a:spcPct val="20000"/>
              </a:spcBef>
              <a:spcAft>
                <a:spcPts val="0"/>
              </a:spcAft>
              <a:buClr>
                <a:schemeClr val="tx2"/>
              </a:buClr>
              <a:buSzPct val="150000"/>
              <a:tabLst/>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Source: Andrew Ho &amp;</a:t>
            </a:r>
            <a:r>
              <a:rPr kumimoji="0" lang="en-US" sz="1200" b="0" i="0" u="none" strike="noStrike" kern="1200" cap="none" spc="0" normalizeH="0" noProof="0" dirty="0" smtClean="0">
                <a:ln>
                  <a:noFill/>
                </a:ln>
                <a:solidFill>
                  <a:schemeClr val="tx1"/>
                </a:solidFill>
                <a:effectLst/>
                <a:uLnTx/>
                <a:uFillTx/>
                <a:latin typeface="+mn-lt"/>
                <a:ea typeface="+mn-ea"/>
                <a:cs typeface="+mn-cs"/>
              </a:rPr>
              <a:t> Tom Kane Harvard Graduate School of Education</a:t>
            </a:r>
          </a:p>
          <a:p>
            <a:pPr marR="0" algn="ctr" defTabSz="914400" rtl="0" eaLnBrk="1" fontAlgn="auto" latinLnBrk="0" hangingPunct="1">
              <a:lnSpc>
                <a:spcPts val="2160"/>
              </a:lnSpc>
              <a:spcBef>
                <a:spcPct val="20000"/>
              </a:spcBef>
              <a:spcAft>
                <a:spcPts val="0"/>
              </a:spcAft>
              <a:buClr>
                <a:schemeClr val="tx2"/>
              </a:buClr>
              <a:buSzPct val="150000"/>
              <a:tabLst/>
            </a:pPr>
            <a:r>
              <a:rPr lang="en-US" sz="1200" baseline="0" dirty="0" smtClean="0"/>
              <a:t>MET Leads Meeting September,</a:t>
            </a:r>
            <a:r>
              <a:rPr lang="en-US" sz="1200" dirty="0" smtClean="0"/>
              <a:t> 28, 2012</a:t>
            </a:r>
            <a:endParaRPr kumimoji="0" lang="en-US" sz="1200" b="0" i="0" u="none" strike="noStrike" kern="1200" cap="none"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245086976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The Widget Effect</a:t>
            </a:r>
            <a:endParaRPr lang="en-US" dirty="0"/>
          </a:p>
        </p:txBody>
      </p:sp>
      <p:sp>
        <p:nvSpPr>
          <p:cNvPr id="3" name="Slide Number Placeholder 2"/>
          <p:cNvSpPr>
            <a:spLocks noGrp="1"/>
          </p:cNvSpPr>
          <p:nvPr>
            <p:ph type="sldNum" sz="quarter" idx="4"/>
          </p:nvPr>
        </p:nvSpPr>
        <p:spPr/>
        <p:txBody>
          <a:bodyPr/>
          <a:lstStyle/>
          <a:p>
            <a:fld id="{80A1837C-51DF-482F-AEDA-FBD5F5DA5C82}" type="slidenum">
              <a:rPr lang="en-US" smtClean="0">
                <a:solidFill>
                  <a:prstClr val="black"/>
                </a:solidFill>
                <a:latin typeface="Arial"/>
              </a:rPr>
              <a:pPr/>
              <a:t>2</a:t>
            </a:fld>
            <a:endParaRPr lang="en-US" dirty="0">
              <a:solidFill>
                <a:prstClr val="black"/>
              </a:solidFill>
              <a:latin typeface="Arial"/>
            </a:endParaRPr>
          </a:p>
        </p:txBody>
      </p:sp>
      <p:pic>
        <p:nvPicPr>
          <p:cNvPr id="5" name="Content Placeholder 7" descr="Screen shot 2011-06-01 at 10.06.31 PM.png"/>
          <p:cNvPicPr>
            <a:picLocks noChangeAspect="1"/>
          </p:cNvPicPr>
          <p:nvPr/>
        </p:nvPicPr>
        <p:blipFill rotWithShape="1">
          <a:blip r:embed="rId2">
            <a:extLst>
              <a:ext uri="{28A0092B-C50C-407E-A947-70E740481C1C}">
                <a14:useLocalDpi xmlns:a14="http://schemas.microsoft.com/office/drawing/2010/main" val="0"/>
              </a:ext>
            </a:extLst>
          </a:blip>
          <a:srcRect l="-562" t="-7262" r="-281" b="57347"/>
          <a:stretch/>
        </p:blipFill>
        <p:spPr bwMode="auto">
          <a:xfrm>
            <a:off x="2514600" y="228600"/>
            <a:ext cx="4001859" cy="6048965"/>
          </a:xfrm>
          <a:prstGeom prst="rect">
            <a:avLst/>
          </a:prstGeom>
          <a:noFill/>
          <a:ln w="9525">
            <a:noFill/>
            <a:miter lim="800000"/>
            <a:headEnd/>
            <a:tailEnd/>
          </a:ln>
        </p:spPr>
      </p:pic>
    </p:spTree>
    <p:extLst>
      <p:ext uri="{BB962C8B-B14F-4D97-AF65-F5344CB8AC3E}">
        <p14:creationId xmlns:p14="http://schemas.microsoft.com/office/powerpoint/2010/main" val="181914357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8065008" cy="457200"/>
          </a:xfrm>
        </p:spPr>
        <p:txBody>
          <a:bodyPr>
            <a:noAutofit/>
          </a:bodyPr>
          <a:lstStyle/>
          <a:p>
            <a:r>
              <a:rPr lang="en-US" dirty="0" smtClean="0"/>
              <a:t>Principals </a:t>
            </a:r>
            <a:r>
              <a:rPr lang="en-US" dirty="0"/>
              <a:t>&amp; Time</a:t>
            </a:r>
          </a:p>
        </p:txBody>
      </p:sp>
      <p:graphicFrame>
        <p:nvGraphicFramePr>
          <p:cNvPr id="7" name="Table 6"/>
          <p:cNvGraphicFramePr>
            <a:graphicFrameLocks noGrp="1"/>
          </p:cNvGraphicFramePr>
          <p:nvPr>
            <p:extLst>
              <p:ext uri="{D42A27DB-BD31-4B8C-83A1-F6EECF244321}">
                <p14:modId xmlns:p14="http://schemas.microsoft.com/office/powerpoint/2010/main" val="2341699988"/>
              </p:ext>
            </p:extLst>
          </p:nvPr>
        </p:nvGraphicFramePr>
        <p:xfrm>
          <a:off x="685800" y="1143000"/>
          <a:ext cx="7772399" cy="4800598"/>
        </p:xfrm>
        <a:graphic>
          <a:graphicData uri="http://schemas.openxmlformats.org/drawingml/2006/table">
            <a:tbl>
              <a:tblPr/>
              <a:tblGrid>
                <a:gridCol w="2536488"/>
                <a:gridCol w="845497"/>
                <a:gridCol w="387520"/>
                <a:gridCol w="1092099"/>
                <a:gridCol w="369904"/>
                <a:gridCol w="1092099"/>
                <a:gridCol w="356693"/>
                <a:gridCol w="1092099"/>
              </a:tblGrid>
              <a:tr h="263769">
                <a:tc>
                  <a:txBody>
                    <a:bodyPr/>
                    <a:lstStyle/>
                    <a:p>
                      <a:pPr algn="l" fontAlgn="b"/>
                      <a:r>
                        <a:rPr lang="en-US" sz="1600" b="1" i="0" u="none" strike="noStrike" dirty="0">
                          <a:solidFill>
                            <a:srgbClr val="000000"/>
                          </a:solidFill>
                          <a:effectLst/>
                          <a:latin typeface="Calibri"/>
                        </a:rPr>
                        <a:t>Informal Observation</a:t>
                      </a:r>
                    </a:p>
                  </a:txBody>
                  <a:tcPr marL="9525" marR="9525" marT="9525"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a:endParaRPr>
                    </a:p>
                  </a:txBody>
                  <a:tcPr marL="9525" marR="9525" marT="9525" marB="0" anchor="b">
                    <a:lnL>
                      <a:noFill/>
                    </a:lnL>
                    <a:lnR>
                      <a:noFill/>
                    </a:lnR>
                    <a:lnT>
                      <a:noFill/>
                    </a:lnT>
                    <a:lnB>
                      <a:noFill/>
                    </a:lnB>
                  </a:tcPr>
                </a:tc>
              </a:tr>
              <a:tr h="263769">
                <a:tc>
                  <a:txBody>
                    <a:bodyPr/>
                    <a:lstStyle/>
                    <a:p>
                      <a:pPr algn="l" fontAlgn="b"/>
                      <a:r>
                        <a:rPr lang="en-US" sz="1600" b="0" i="0" u="none" strike="noStrike" dirty="0">
                          <a:solidFill>
                            <a:srgbClr val="000000"/>
                          </a:solidFill>
                          <a:effectLst/>
                          <a:latin typeface="Calibri"/>
                        </a:rPr>
                        <a:t>Classroom Observation</a:t>
                      </a:r>
                    </a:p>
                  </a:txBody>
                  <a:tcPr marL="9525" marR="9525" marT="9525" marB="0" anchor="b">
                    <a:lnL>
                      <a:noFill/>
                    </a:lnL>
                    <a:lnR>
                      <a:noFill/>
                    </a:lnR>
                    <a:lnT>
                      <a:noFill/>
                    </a:lnT>
                    <a:lnB>
                      <a:noFill/>
                    </a:lnB>
                  </a:tcPr>
                </a:tc>
                <a:tc>
                  <a:txBody>
                    <a:bodyPr/>
                    <a:lstStyle/>
                    <a:p>
                      <a:pPr algn="r" fontAlgn="b"/>
                      <a:r>
                        <a:rPr lang="en-US" sz="1600" b="0" i="0" u="none" strike="noStrike">
                          <a:solidFill>
                            <a:srgbClr val="000000"/>
                          </a:solidFill>
                          <a:effectLst/>
                          <a:latin typeface="Calibri"/>
                        </a:rPr>
                        <a:t>1</a:t>
                      </a:r>
                    </a:p>
                  </a:txBody>
                  <a:tcPr marL="9525" marR="9525" marT="9525"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a:endParaRPr>
                    </a:p>
                  </a:txBody>
                  <a:tcPr marL="9525" marR="9525" marT="9525" marB="0" anchor="b">
                    <a:lnL>
                      <a:noFill/>
                    </a:lnL>
                    <a:lnR>
                      <a:noFill/>
                    </a:lnR>
                    <a:lnT>
                      <a:noFill/>
                    </a:lnT>
                    <a:lnB>
                      <a:noFill/>
                    </a:lnB>
                  </a:tcPr>
                </a:tc>
              </a:tr>
              <a:tr h="263769">
                <a:tc>
                  <a:txBody>
                    <a:bodyPr/>
                    <a:lstStyle/>
                    <a:p>
                      <a:pPr algn="l" fontAlgn="b"/>
                      <a:r>
                        <a:rPr lang="en-US" sz="1600" b="0" i="0" u="none" strike="noStrike" dirty="0">
                          <a:solidFill>
                            <a:srgbClr val="000000"/>
                          </a:solidFill>
                          <a:effectLst/>
                          <a:latin typeface="Calibri"/>
                        </a:rPr>
                        <a:t>Analysis &amp; Scoring</a:t>
                      </a:r>
                    </a:p>
                  </a:txBody>
                  <a:tcPr marL="9525" marR="9525" marT="9525" marB="0" anchor="b">
                    <a:lnL>
                      <a:noFill/>
                    </a:lnL>
                    <a:lnR>
                      <a:noFill/>
                    </a:lnR>
                    <a:lnT>
                      <a:noFill/>
                    </a:lnT>
                    <a:lnB>
                      <a:noFill/>
                    </a:lnB>
                  </a:tcPr>
                </a:tc>
                <a:tc>
                  <a:txBody>
                    <a:bodyPr/>
                    <a:lstStyle/>
                    <a:p>
                      <a:pPr algn="r" fontAlgn="b"/>
                      <a:r>
                        <a:rPr lang="en-US" sz="1600" b="0" i="0" u="none" strike="noStrike">
                          <a:solidFill>
                            <a:srgbClr val="000000"/>
                          </a:solidFill>
                          <a:effectLst/>
                          <a:latin typeface="Calibri"/>
                        </a:rPr>
                        <a:t>0.5</a:t>
                      </a:r>
                    </a:p>
                  </a:txBody>
                  <a:tcPr marL="9525" marR="9525" marT="9525"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a:endParaRPr>
                    </a:p>
                  </a:txBody>
                  <a:tcPr marL="9525" marR="9525" marT="9525" marB="0" anchor="b">
                    <a:lnL>
                      <a:noFill/>
                    </a:lnL>
                    <a:lnR>
                      <a:noFill/>
                    </a:lnR>
                    <a:lnT>
                      <a:noFill/>
                    </a:lnT>
                    <a:lnB>
                      <a:noFill/>
                    </a:lnB>
                  </a:tcPr>
                </a:tc>
              </a:tr>
              <a:tr h="276958">
                <a:tc>
                  <a:txBody>
                    <a:bodyPr/>
                    <a:lstStyle/>
                    <a:p>
                      <a:pPr algn="l" fontAlgn="b"/>
                      <a:r>
                        <a:rPr lang="en-US" sz="1600" b="0" i="0" u="none" strike="noStrike">
                          <a:solidFill>
                            <a:srgbClr val="000000"/>
                          </a:solidFill>
                          <a:effectLst/>
                          <a:latin typeface="Calibri"/>
                        </a:rPr>
                        <a:t>Post-Observation Conference</a:t>
                      </a:r>
                    </a:p>
                  </a:txBody>
                  <a:tcPr marL="9525" marR="9525" marT="9525" marB="0" anchor="b">
                    <a:lnL>
                      <a:noFill/>
                    </a:lnL>
                    <a:lnR>
                      <a:noFill/>
                    </a:lnR>
                    <a:lnT>
                      <a:noFill/>
                    </a:lnT>
                    <a:lnB>
                      <a:noFill/>
                    </a:lnB>
                  </a:tcPr>
                </a:tc>
                <a:tc>
                  <a:txBody>
                    <a:bodyPr/>
                    <a:lstStyle/>
                    <a:p>
                      <a:pPr algn="r" fontAlgn="b"/>
                      <a:r>
                        <a:rPr lang="en-US" sz="1600" b="0" i="0" u="none" strike="noStrike">
                          <a:solidFill>
                            <a:srgbClr val="000000"/>
                          </a:solidFill>
                          <a:effectLst/>
                          <a:latin typeface="Calibri"/>
                        </a:rPr>
                        <a:t>0.5</a:t>
                      </a:r>
                    </a:p>
                  </a:txBody>
                  <a:tcPr marL="9525" marR="9525" marT="9525"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a:endParaRPr>
                    </a:p>
                  </a:txBody>
                  <a:tcPr marL="9525" marR="9525" marT="9525" marB="0" anchor="b">
                    <a:lnL>
                      <a:noFill/>
                    </a:lnL>
                    <a:lnR>
                      <a:noFill/>
                    </a:lnR>
                    <a:lnT>
                      <a:noFill/>
                    </a:lnT>
                    <a:lnB>
                      <a:noFill/>
                    </a:lnB>
                  </a:tcPr>
                </a:tc>
              </a:tr>
              <a:tr h="276958">
                <a:tc>
                  <a:txBody>
                    <a:bodyPr/>
                    <a:lstStyle/>
                    <a:p>
                      <a:pPr algn="l" fontAlgn="b"/>
                      <a:r>
                        <a:rPr lang="en-US" sz="1600" b="0" i="1" u="none" strike="noStrike">
                          <a:solidFill>
                            <a:srgbClr val="000000"/>
                          </a:solidFill>
                          <a:effectLst/>
                          <a:latin typeface="Calibri"/>
                        </a:rPr>
                        <a:t>Total </a:t>
                      </a:r>
                    </a:p>
                  </a:txBody>
                  <a:tcPr marL="9525" marR="9525" marT="9525" marB="0" anchor="b">
                    <a:lnL>
                      <a:noFill/>
                    </a:lnL>
                    <a:lnR>
                      <a:noFill/>
                    </a:lnR>
                    <a:lnT>
                      <a:noFill/>
                    </a:lnT>
                    <a:lnB>
                      <a:noFill/>
                    </a:lnB>
                  </a:tcPr>
                </a:tc>
                <a:tc>
                  <a:txBody>
                    <a:bodyPr/>
                    <a:lstStyle/>
                    <a:p>
                      <a:pPr algn="r" fontAlgn="b"/>
                      <a:r>
                        <a:rPr lang="en-US" sz="1600" b="0" i="0" u="none" strike="noStrike">
                          <a:solidFill>
                            <a:srgbClr val="000000"/>
                          </a:solidFill>
                          <a:effectLst/>
                          <a:latin typeface="Calibri"/>
                        </a:rPr>
                        <a:t>2</a:t>
                      </a:r>
                    </a:p>
                  </a:txBody>
                  <a:tcPr marL="9525" marR="9525" marT="9525"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US" sz="16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a:endParaRPr>
                    </a:p>
                  </a:txBody>
                  <a:tcPr marL="9525" marR="9525" marT="9525" marB="0" anchor="b">
                    <a:lnL>
                      <a:noFill/>
                    </a:lnL>
                    <a:lnR>
                      <a:noFill/>
                    </a:lnR>
                    <a:lnT>
                      <a:noFill/>
                    </a:lnT>
                    <a:lnB>
                      <a:noFill/>
                    </a:lnB>
                  </a:tcPr>
                </a:tc>
              </a:tr>
              <a:tr h="263769">
                <a:tc>
                  <a:txBody>
                    <a:bodyPr/>
                    <a:lstStyle/>
                    <a:p>
                      <a:pPr algn="l" fontAlgn="b"/>
                      <a:endParaRPr lang="en-US" sz="16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1600" b="0" i="0" u="none" strike="noStrike" dirty="0">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a:endParaRPr>
                    </a:p>
                  </a:txBody>
                  <a:tcPr marL="9525" marR="9525" marT="9525" marB="0" anchor="b">
                    <a:lnL>
                      <a:noFill/>
                    </a:lnL>
                    <a:lnR>
                      <a:noFill/>
                    </a:lnR>
                    <a:lnT>
                      <a:noFill/>
                    </a:lnT>
                    <a:lnB>
                      <a:noFill/>
                    </a:lnB>
                  </a:tcPr>
                </a:tc>
              </a:tr>
              <a:tr h="263769">
                <a:tc>
                  <a:txBody>
                    <a:bodyPr/>
                    <a:lstStyle/>
                    <a:p>
                      <a:pPr algn="l" fontAlgn="b"/>
                      <a:r>
                        <a:rPr lang="en-US" sz="1600" b="1" i="0" u="none" strike="noStrike">
                          <a:solidFill>
                            <a:srgbClr val="000000"/>
                          </a:solidFill>
                          <a:effectLst/>
                          <a:latin typeface="Calibri"/>
                        </a:rPr>
                        <a:t>Formal Observation</a:t>
                      </a:r>
                    </a:p>
                  </a:txBody>
                  <a:tcPr marL="9525" marR="9525" marT="9525"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a:endParaRPr>
                    </a:p>
                  </a:txBody>
                  <a:tcPr marL="9525" marR="9525" marT="9525" marB="0" anchor="b">
                    <a:lnL>
                      <a:noFill/>
                    </a:lnL>
                    <a:lnR>
                      <a:noFill/>
                    </a:lnR>
                    <a:lnT>
                      <a:noFill/>
                    </a:lnT>
                    <a:lnB>
                      <a:noFill/>
                    </a:lnB>
                  </a:tcPr>
                </a:tc>
              </a:tr>
              <a:tr h="263769">
                <a:tc>
                  <a:txBody>
                    <a:bodyPr/>
                    <a:lstStyle/>
                    <a:p>
                      <a:pPr algn="l" fontAlgn="b"/>
                      <a:r>
                        <a:rPr lang="en-US" sz="1600" b="0" i="0" u="none" strike="noStrike">
                          <a:solidFill>
                            <a:srgbClr val="000000"/>
                          </a:solidFill>
                          <a:effectLst/>
                          <a:latin typeface="Calibri"/>
                        </a:rPr>
                        <a:t>Scheduling &amp; Planning</a:t>
                      </a:r>
                    </a:p>
                  </a:txBody>
                  <a:tcPr marL="9525" marR="9525" marT="9525" marB="0" anchor="b">
                    <a:lnL>
                      <a:noFill/>
                    </a:lnL>
                    <a:lnR>
                      <a:noFill/>
                    </a:lnR>
                    <a:lnT>
                      <a:noFill/>
                    </a:lnT>
                    <a:lnB>
                      <a:noFill/>
                    </a:lnB>
                  </a:tcPr>
                </a:tc>
                <a:tc>
                  <a:txBody>
                    <a:bodyPr/>
                    <a:lstStyle/>
                    <a:p>
                      <a:pPr algn="r" fontAlgn="b"/>
                      <a:r>
                        <a:rPr lang="en-US" sz="1600" b="0" i="0" u="none" strike="noStrike">
                          <a:solidFill>
                            <a:srgbClr val="000000"/>
                          </a:solidFill>
                          <a:effectLst/>
                          <a:latin typeface="Calibri"/>
                        </a:rPr>
                        <a:t>0.25</a:t>
                      </a:r>
                    </a:p>
                  </a:txBody>
                  <a:tcPr marL="9525" marR="9525" marT="9525"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1600" b="0" i="0" u="none" strike="noStrike" dirty="0">
                        <a:solidFill>
                          <a:srgbClr val="000000"/>
                        </a:solidFill>
                        <a:effectLst/>
                        <a:latin typeface="Calibri"/>
                      </a:endParaRPr>
                    </a:p>
                  </a:txBody>
                  <a:tcPr marL="9525" marR="9525" marT="9525" marB="0" anchor="b">
                    <a:lnL>
                      <a:noFill/>
                    </a:lnL>
                    <a:lnR>
                      <a:noFill/>
                    </a:lnR>
                    <a:lnT>
                      <a:noFill/>
                    </a:lnT>
                    <a:lnB>
                      <a:noFill/>
                    </a:lnB>
                  </a:tcPr>
                </a:tc>
              </a:tr>
              <a:tr h="263769">
                <a:tc>
                  <a:txBody>
                    <a:bodyPr/>
                    <a:lstStyle/>
                    <a:p>
                      <a:pPr algn="l" fontAlgn="b"/>
                      <a:r>
                        <a:rPr lang="en-US" sz="1600" b="0" i="0" u="none" strike="noStrike">
                          <a:solidFill>
                            <a:srgbClr val="000000"/>
                          </a:solidFill>
                          <a:effectLst/>
                          <a:latin typeface="Calibri"/>
                        </a:rPr>
                        <a:t>Pre-Observation Conference</a:t>
                      </a:r>
                    </a:p>
                  </a:txBody>
                  <a:tcPr marL="9525" marR="9525" marT="9525" marB="0" anchor="b">
                    <a:lnL>
                      <a:noFill/>
                    </a:lnL>
                    <a:lnR>
                      <a:noFill/>
                    </a:lnR>
                    <a:lnT>
                      <a:noFill/>
                    </a:lnT>
                    <a:lnB>
                      <a:noFill/>
                    </a:lnB>
                  </a:tcPr>
                </a:tc>
                <a:tc>
                  <a:txBody>
                    <a:bodyPr/>
                    <a:lstStyle/>
                    <a:p>
                      <a:pPr algn="r" fontAlgn="b"/>
                      <a:r>
                        <a:rPr lang="en-US" sz="1600" b="0" i="0" u="none" strike="noStrike">
                          <a:solidFill>
                            <a:srgbClr val="000000"/>
                          </a:solidFill>
                          <a:effectLst/>
                          <a:latin typeface="Calibri"/>
                        </a:rPr>
                        <a:t>0.5</a:t>
                      </a:r>
                    </a:p>
                  </a:txBody>
                  <a:tcPr marL="9525" marR="9525" marT="9525"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a:endParaRPr>
                    </a:p>
                  </a:txBody>
                  <a:tcPr marL="9525" marR="9525" marT="9525" marB="0" anchor="b">
                    <a:lnL>
                      <a:noFill/>
                    </a:lnL>
                    <a:lnR>
                      <a:noFill/>
                    </a:lnR>
                    <a:lnT>
                      <a:noFill/>
                    </a:lnT>
                    <a:lnB>
                      <a:noFill/>
                    </a:lnB>
                  </a:tcPr>
                </a:tc>
              </a:tr>
              <a:tr h="263769">
                <a:tc>
                  <a:txBody>
                    <a:bodyPr/>
                    <a:lstStyle/>
                    <a:p>
                      <a:pPr algn="l" fontAlgn="b"/>
                      <a:r>
                        <a:rPr lang="en-US" sz="1600" b="0" i="0" u="none" strike="noStrike">
                          <a:solidFill>
                            <a:srgbClr val="000000"/>
                          </a:solidFill>
                          <a:effectLst/>
                          <a:latin typeface="Calibri"/>
                        </a:rPr>
                        <a:t>Classroom Observation</a:t>
                      </a:r>
                    </a:p>
                  </a:txBody>
                  <a:tcPr marL="9525" marR="9525" marT="9525" marB="0" anchor="b">
                    <a:lnL>
                      <a:noFill/>
                    </a:lnL>
                    <a:lnR>
                      <a:noFill/>
                    </a:lnR>
                    <a:lnT>
                      <a:noFill/>
                    </a:lnT>
                    <a:lnB>
                      <a:noFill/>
                    </a:lnB>
                  </a:tcPr>
                </a:tc>
                <a:tc>
                  <a:txBody>
                    <a:bodyPr/>
                    <a:lstStyle/>
                    <a:p>
                      <a:pPr algn="r" fontAlgn="b"/>
                      <a:r>
                        <a:rPr lang="en-US" sz="1600" b="0" i="0" u="none" strike="noStrike">
                          <a:solidFill>
                            <a:srgbClr val="000000"/>
                          </a:solidFill>
                          <a:effectLst/>
                          <a:latin typeface="Calibri"/>
                        </a:rPr>
                        <a:t>1</a:t>
                      </a:r>
                    </a:p>
                  </a:txBody>
                  <a:tcPr marL="9525" marR="9525" marT="9525"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a:endParaRPr>
                    </a:p>
                  </a:txBody>
                  <a:tcPr marL="9525" marR="9525" marT="9525" marB="0" anchor="b">
                    <a:lnL>
                      <a:noFill/>
                    </a:lnL>
                    <a:lnR>
                      <a:noFill/>
                    </a:lnR>
                    <a:lnT>
                      <a:noFill/>
                    </a:lnT>
                    <a:lnB>
                      <a:noFill/>
                    </a:lnB>
                  </a:tcPr>
                </a:tc>
              </a:tr>
              <a:tr h="263769">
                <a:tc>
                  <a:txBody>
                    <a:bodyPr/>
                    <a:lstStyle/>
                    <a:p>
                      <a:pPr algn="l" fontAlgn="b"/>
                      <a:r>
                        <a:rPr lang="en-US" sz="1600" b="0" i="0" u="none" strike="noStrike">
                          <a:solidFill>
                            <a:srgbClr val="000000"/>
                          </a:solidFill>
                          <a:effectLst/>
                          <a:latin typeface="Calibri"/>
                        </a:rPr>
                        <a:t>Analysis &amp; Scoring </a:t>
                      </a:r>
                    </a:p>
                  </a:txBody>
                  <a:tcPr marL="9525" marR="9525" marT="9525" marB="0" anchor="b">
                    <a:lnL>
                      <a:noFill/>
                    </a:lnL>
                    <a:lnR>
                      <a:noFill/>
                    </a:lnR>
                    <a:lnT>
                      <a:noFill/>
                    </a:lnT>
                    <a:lnB>
                      <a:noFill/>
                    </a:lnB>
                  </a:tcPr>
                </a:tc>
                <a:tc>
                  <a:txBody>
                    <a:bodyPr/>
                    <a:lstStyle/>
                    <a:p>
                      <a:pPr algn="r" fontAlgn="b"/>
                      <a:r>
                        <a:rPr lang="en-US" sz="1600" b="0" i="0" u="none" strike="noStrike">
                          <a:solidFill>
                            <a:srgbClr val="000000"/>
                          </a:solidFill>
                          <a:effectLst/>
                          <a:latin typeface="Calibri"/>
                        </a:rPr>
                        <a:t>0.5</a:t>
                      </a:r>
                    </a:p>
                  </a:txBody>
                  <a:tcPr marL="9525" marR="9525" marT="9525"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r>
              <a:tr h="276958">
                <a:tc>
                  <a:txBody>
                    <a:bodyPr/>
                    <a:lstStyle/>
                    <a:p>
                      <a:pPr algn="l" fontAlgn="b"/>
                      <a:r>
                        <a:rPr lang="en-US" sz="1600" b="0" i="0" u="none" strike="noStrike">
                          <a:solidFill>
                            <a:srgbClr val="000000"/>
                          </a:solidFill>
                          <a:effectLst/>
                          <a:latin typeface="Calibri"/>
                        </a:rPr>
                        <a:t>Post-Observation Conference</a:t>
                      </a:r>
                    </a:p>
                  </a:txBody>
                  <a:tcPr marL="9525" marR="9525" marT="9525" marB="0" anchor="b">
                    <a:lnL>
                      <a:noFill/>
                    </a:lnL>
                    <a:lnR>
                      <a:noFill/>
                    </a:lnR>
                    <a:lnT>
                      <a:noFill/>
                    </a:lnT>
                    <a:lnB>
                      <a:noFill/>
                    </a:lnB>
                  </a:tcPr>
                </a:tc>
                <a:tc>
                  <a:txBody>
                    <a:bodyPr/>
                    <a:lstStyle/>
                    <a:p>
                      <a:pPr algn="r" fontAlgn="b"/>
                      <a:r>
                        <a:rPr lang="en-US" sz="1600" b="0" i="0" u="none" strike="noStrike">
                          <a:solidFill>
                            <a:srgbClr val="000000"/>
                          </a:solidFill>
                          <a:effectLst/>
                          <a:latin typeface="Calibri"/>
                        </a:rPr>
                        <a:t>0.5</a:t>
                      </a:r>
                    </a:p>
                  </a:txBody>
                  <a:tcPr marL="9525" marR="9525" marT="9525"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Calibri"/>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600" b="1" i="0" u="none" strike="noStrike" dirty="0">
                          <a:solidFill>
                            <a:srgbClr val="000000"/>
                          </a:solidFill>
                          <a:effectLst/>
                          <a:latin typeface="Calibri"/>
                        </a:rPr>
                        <a:t>1 </a:t>
                      </a:r>
                      <a:r>
                        <a:rPr lang="en-US" sz="1600" b="1" i="0" u="none" strike="noStrike" dirty="0" smtClean="0">
                          <a:solidFill>
                            <a:srgbClr val="000000"/>
                          </a:solidFill>
                          <a:effectLst/>
                          <a:latin typeface="Calibri"/>
                        </a:rPr>
                        <a:t>Informal</a:t>
                      </a:r>
                      <a:endParaRPr lang="en-US" sz="1600" b="1"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1600" b="1" i="0" u="none" strike="noStrike">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600" b="1" i="0" u="none" strike="noStrike" dirty="0" smtClean="0">
                          <a:solidFill>
                            <a:srgbClr val="000000"/>
                          </a:solidFill>
                          <a:effectLst/>
                          <a:latin typeface="Calibri"/>
                        </a:rPr>
                        <a:t>2 Informal</a:t>
                      </a:r>
                      <a:endParaRPr lang="en-US" sz="1600" b="1"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1600" b="1" i="0" u="none" strike="noStrike">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600" b="1" i="0" u="none" strike="noStrike" dirty="0">
                          <a:solidFill>
                            <a:srgbClr val="000000"/>
                          </a:solidFill>
                          <a:effectLst/>
                          <a:latin typeface="Calibri"/>
                        </a:rPr>
                        <a:t>2 </a:t>
                      </a:r>
                      <a:r>
                        <a:rPr lang="en-US" sz="1600" b="1" i="0" u="none" strike="noStrike" dirty="0" smtClean="0">
                          <a:solidFill>
                            <a:srgbClr val="000000"/>
                          </a:solidFill>
                          <a:effectLst/>
                          <a:latin typeface="Calibri"/>
                        </a:rPr>
                        <a:t>Informal</a:t>
                      </a:r>
                      <a:endParaRPr lang="en-US" sz="1600" b="1"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276958">
                <a:tc>
                  <a:txBody>
                    <a:bodyPr/>
                    <a:lstStyle/>
                    <a:p>
                      <a:pPr algn="l" fontAlgn="b"/>
                      <a:r>
                        <a:rPr lang="en-US" sz="1600" b="0" i="1" u="none" strike="noStrike">
                          <a:solidFill>
                            <a:srgbClr val="000000"/>
                          </a:solidFill>
                          <a:effectLst/>
                          <a:latin typeface="Calibri"/>
                        </a:rPr>
                        <a:t>Total</a:t>
                      </a:r>
                    </a:p>
                  </a:txBody>
                  <a:tcPr marL="9525" marR="9525" marT="9525" marB="0" anchor="b">
                    <a:lnL>
                      <a:noFill/>
                    </a:lnL>
                    <a:lnR>
                      <a:noFill/>
                    </a:lnR>
                    <a:lnT>
                      <a:noFill/>
                    </a:lnT>
                    <a:lnB>
                      <a:noFill/>
                    </a:lnB>
                  </a:tcPr>
                </a:tc>
                <a:tc>
                  <a:txBody>
                    <a:bodyPr/>
                    <a:lstStyle/>
                    <a:p>
                      <a:pPr algn="r" fontAlgn="b"/>
                      <a:r>
                        <a:rPr lang="en-US" sz="1600" b="0" i="0" u="none" strike="noStrike">
                          <a:solidFill>
                            <a:srgbClr val="000000"/>
                          </a:solidFill>
                          <a:effectLst/>
                          <a:latin typeface="Calibri"/>
                        </a:rPr>
                        <a:t>2.75</a:t>
                      </a:r>
                    </a:p>
                  </a:txBody>
                  <a:tcPr marL="9525" marR="9525" marT="9525"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US" sz="1600" b="0" i="0" u="none" strike="noStrike">
                        <a:solidFill>
                          <a:srgbClr val="000000"/>
                        </a:solidFill>
                        <a:effectLst/>
                        <a:latin typeface="Calibri"/>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600" b="1" i="0" u="none" strike="noStrike" dirty="0">
                          <a:solidFill>
                            <a:srgbClr val="000000"/>
                          </a:solidFill>
                          <a:effectLst/>
                          <a:latin typeface="Calibri"/>
                        </a:rPr>
                        <a:t>1 </a:t>
                      </a:r>
                      <a:r>
                        <a:rPr lang="en-US" sz="1600" b="1" i="0" u="none" strike="noStrike" dirty="0" smtClean="0">
                          <a:solidFill>
                            <a:srgbClr val="000000"/>
                          </a:solidFill>
                          <a:effectLst/>
                          <a:latin typeface="Calibri"/>
                        </a:rPr>
                        <a:t>Formal</a:t>
                      </a:r>
                      <a:endParaRPr lang="en-US" sz="1600" b="1"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n-US" sz="1600" b="1" i="0" u="none" strike="noStrike">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600" b="1" i="0" u="none" strike="noStrike" dirty="0" smtClean="0">
                          <a:solidFill>
                            <a:srgbClr val="000000"/>
                          </a:solidFill>
                          <a:effectLst/>
                          <a:latin typeface="Calibri"/>
                        </a:rPr>
                        <a:t>1 Formal</a:t>
                      </a:r>
                      <a:endParaRPr lang="en-US" sz="1600" b="1"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n-US" sz="1600" b="1" i="0" u="none" strike="noStrike">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600" b="1" i="0" u="none" strike="noStrike" dirty="0">
                          <a:solidFill>
                            <a:srgbClr val="000000"/>
                          </a:solidFill>
                          <a:effectLst/>
                          <a:latin typeface="Calibri"/>
                        </a:rPr>
                        <a:t>2 </a:t>
                      </a:r>
                      <a:r>
                        <a:rPr lang="en-US" sz="1600" b="1" i="0" u="none" strike="noStrike" dirty="0" smtClean="0">
                          <a:solidFill>
                            <a:srgbClr val="000000"/>
                          </a:solidFill>
                          <a:effectLst/>
                          <a:latin typeface="Calibri"/>
                        </a:rPr>
                        <a:t>Formal</a:t>
                      </a:r>
                      <a:endParaRPr lang="en-US" sz="1600" b="1"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263769">
                <a:tc>
                  <a:txBody>
                    <a:bodyPr/>
                    <a:lstStyle/>
                    <a:p>
                      <a:pPr algn="l" fontAlgn="b"/>
                      <a:endParaRPr lang="en-US" sz="16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600" b="1" i="0" u="none" strike="noStrike">
                          <a:solidFill>
                            <a:srgbClr val="000000"/>
                          </a:solidFill>
                          <a:effectLst/>
                          <a:latin typeface="Calibri"/>
                        </a:rPr>
                        <a:t>3 Walks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1600" b="1" i="0" u="none" strike="noStrike">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600" b="1" i="0" u="none" strike="noStrike">
                          <a:solidFill>
                            <a:srgbClr val="000000"/>
                          </a:solidFill>
                          <a:effectLst/>
                          <a:latin typeface="Calibri"/>
                        </a:rPr>
                        <a:t>3 Walks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1600" b="1" i="0" u="none" strike="noStrike">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600" b="1" i="0" u="none" strike="noStrike">
                          <a:solidFill>
                            <a:srgbClr val="000000"/>
                          </a:solidFill>
                          <a:effectLst/>
                          <a:latin typeface="Calibri"/>
                        </a:rPr>
                        <a:t>3 Walks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263769">
                <a:tc>
                  <a:txBody>
                    <a:bodyPr/>
                    <a:lstStyle/>
                    <a:p>
                      <a:pPr algn="l" fontAlgn="b"/>
                      <a:r>
                        <a:rPr lang="en-US" sz="1600" b="1" i="0" u="none" strike="noStrike">
                          <a:solidFill>
                            <a:srgbClr val="000000"/>
                          </a:solidFill>
                          <a:effectLst/>
                          <a:latin typeface="Calibri"/>
                        </a:rPr>
                        <a:t>Walkthroughs</a:t>
                      </a:r>
                    </a:p>
                  </a:txBody>
                  <a:tcPr marL="9525" marR="9525" marT="9525"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6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6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r>
              <a:tr h="263769">
                <a:tc>
                  <a:txBody>
                    <a:bodyPr/>
                    <a:lstStyle/>
                    <a:p>
                      <a:pPr algn="l" fontAlgn="b"/>
                      <a:r>
                        <a:rPr lang="en-US" sz="1600" b="0" i="0" u="none" strike="noStrike">
                          <a:solidFill>
                            <a:srgbClr val="000000"/>
                          </a:solidFill>
                          <a:effectLst/>
                          <a:latin typeface="Calibri"/>
                        </a:rPr>
                        <a:t>Individual Unscheduled Walks</a:t>
                      </a:r>
                    </a:p>
                  </a:txBody>
                  <a:tcPr marL="9525" marR="9525" marT="9525" marB="0" anchor="b">
                    <a:lnL>
                      <a:noFill/>
                    </a:lnL>
                    <a:lnR>
                      <a:noFill/>
                    </a:lnR>
                    <a:lnT>
                      <a:noFill/>
                    </a:lnT>
                    <a:lnB>
                      <a:noFill/>
                    </a:lnB>
                  </a:tcPr>
                </a:tc>
                <a:tc>
                  <a:txBody>
                    <a:bodyPr/>
                    <a:lstStyle/>
                    <a:p>
                      <a:pPr algn="r" fontAlgn="b"/>
                      <a:r>
                        <a:rPr lang="en-US" sz="1600" b="0" i="0" u="none" strike="noStrike">
                          <a:solidFill>
                            <a:srgbClr val="000000"/>
                          </a:solidFill>
                          <a:effectLst/>
                          <a:latin typeface="Calibri"/>
                        </a:rPr>
                        <a:t>0.1</a:t>
                      </a:r>
                    </a:p>
                  </a:txBody>
                  <a:tcPr marL="9525" marR="9525" marT="9525"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a:endParaRPr>
                    </a:p>
                  </a:txBody>
                  <a:tcPr marL="9525" marR="9525" marT="9525" marB="0" anchor="b">
                    <a:lnL>
                      <a:noFill/>
                    </a:lnL>
                    <a:lnR>
                      <a:noFill/>
                    </a:lnR>
                    <a:lnT>
                      <a:noFill/>
                    </a:lnT>
                    <a:lnB>
                      <a:noFill/>
                    </a:lnB>
                  </a:tcPr>
                </a:tc>
                <a:tc gridSpan="5">
                  <a:txBody>
                    <a:bodyPr/>
                    <a:lstStyle/>
                    <a:p>
                      <a:pPr algn="ctr" fontAlgn="b"/>
                      <a:r>
                        <a:rPr lang="en-US" sz="1600" b="0" i="1" u="none" strike="noStrike">
                          <a:solidFill>
                            <a:srgbClr val="000000"/>
                          </a:solidFill>
                          <a:effectLst/>
                          <a:latin typeface="Calibri"/>
                        </a:rPr>
                        <a:t>assumes 28 teachers per principal</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63769">
                <a:tc>
                  <a:txBody>
                    <a:bodyPr/>
                    <a:lstStyle/>
                    <a:p>
                      <a:pPr algn="l" fontAlgn="b"/>
                      <a:endParaRPr lang="en-US" sz="16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r>
              <a:tr h="263769">
                <a:tc gridSpan="2">
                  <a:txBody>
                    <a:bodyPr/>
                    <a:lstStyle/>
                    <a:p>
                      <a:pPr algn="l" fontAlgn="b"/>
                      <a:r>
                        <a:rPr lang="en-US" sz="1600" b="1" i="0" u="none" strike="noStrike">
                          <a:solidFill>
                            <a:srgbClr val="000000"/>
                          </a:solidFill>
                          <a:effectLst/>
                          <a:latin typeface="Calibri"/>
                        </a:rPr>
                        <a:t>Total Principal Hours on Evaluation</a:t>
                      </a:r>
                    </a:p>
                  </a:txBody>
                  <a:tcPr marL="9525" marR="9525" marT="9525" marB="0" anchor="b">
                    <a:lnL>
                      <a:noFill/>
                    </a:lnL>
                    <a:lnR>
                      <a:noFill/>
                    </a:lnR>
                    <a:lnT>
                      <a:noFill/>
                    </a:lnT>
                    <a:lnB>
                      <a:noFill/>
                    </a:lnB>
                  </a:tcPr>
                </a:tc>
                <a:tc hMerge="1">
                  <a:txBody>
                    <a:bodyPr/>
                    <a:lstStyle/>
                    <a:p>
                      <a:endParaRPr lang="en-US"/>
                    </a:p>
                  </a:txBody>
                  <a:tcPr/>
                </a:tc>
                <a:tc>
                  <a:txBody>
                    <a:bodyPr/>
                    <a:lstStyle/>
                    <a:p>
                      <a:pPr algn="l" fontAlgn="b"/>
                      <a:endParaRPr lang="en-US" sz="1600" b="0" i="0" u="none" strike="noStrike">
                        <a:solidFill>
                          <a:srgbClr val="000000"/>
                        </a:solidFill>
                        <a:effectLst/>
                        <a:latin typeface="Calibri"/>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600" b="0" i="0" u="none" strike="noStrike">
                          <a:solidFill>
                            <a:srgbClr val="000000"/>
                          </a:solidFill>
                          <a:effectLst/>
                          <a:latin typeface="Calibri"/>
                        </a:rPr>
                        <a:t>141.4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endParaRPr lang="en-US" sz="1600" b="0" i="0" u="none" strike="noStrike">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600" b="0" i="0" u="none" strike="noStrike" dirty="0">
                          <a:solidFill>
                            <a:srgbClr val="000000"/>
                          </a:solidFill>
                          <a:effectLst/>
                          <a:latin typeface="Calibri"/>
                        </a:rPr>
                        <a:t>197.4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endParaRPr lang="en-US" sz="1600" b="0" i="0" u="none" strike="noStrike">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600" b="0" i="0" u="none" strike="noStrike" dirty="0">
                          <a:solidFill>
                            <a:srgbClr val="000000"/>
                          </a:solidFill>
                          <a:effectLst/>
                          <a:latin typeface="Calibri"/>
                        </a:rPr>
                        <a:t>274.4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bl>
          </a:graphicData>
        </a:graphic>
      </p:graphicFrame>
      <p:sp>
        <p:nvSpPr>
          <p:cNvPr id="8" name="TextBox 7"/>
          <p:cNvSpPr txBox="1"/>
          <p:nvPr/>
        </p:nvSpPr>
        <p:spPr>
          <a:xfrm>
            <a:off x="4648200" y="1295400"/>
            <a:ext cx="3581400" cy="2133600"/>
          </a:xfrm>
          <a:prstGeom prst="rect">
            <a:avLst/>
          </a:prstGeom>
        </p:spPr>
        <p:txBody>
          <a:bodyPr vert="horz" wrap="square" lIns="0" tIns="0" rIns="0" bIns="0" rtlCol="0">
            <a:normAutofit/>
          </a:bodyPr>
          <a:lstStyle/>
          <a:p>
            <a:pPr marR="0" algn="l" defTabSz="914400" rtl="0" eaLnBrk="1" fontAlgn="auto" latinLnBrk="0" hangingPunct="1">
              <a:lnSpc>
                <a:spcPts val="2160"/>
              </a:lnSpc>
              <a:spcBef>
                <a:spcPct val="20000"/>
              </a:spcBef>
              <a:spcAft>
                <a:spcPts val="0"/>
              </a:spcAft>
              <a:buClr>
                <a:schemeClr val="tx2"/>
              </a:buClr>
              <a:buSzPct val="150000"/>
              <a:tabLst/>
            </a:pPr>
            <a:endParaRPr kumimoji="0" lang="en-US" sz="18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9" name="TextBox 8"/>
          <p:cNvSpPr txBox="1"/>
          <p:nvPr/>
        </p:nvSpPr>
        <p:spPr>
          <a:xfrm>
            <a:off x="4648200" y="1905000"/>
            <a:ext cx="3581400" cy="1752600"/>
          </a:xfrm>
          <a:prstGeom prst="rect">
            <a:avLst/>
          </a:prstGeom>
        </p:spPr>
        <p:txBody>
          <a:bodyPr vert="horz" wrap="square" lIns="0" tIns="0" rIns="0" bIns="0" rtlCol="0">
            <a:normAutofit/>
          </a:bodyPr>
          <a:lstStyle/>
          <a:p>
            <a:pPr marR="0" algn="ctr" defTabSz="914400" rtl="0" eaLnBrk="1" fontAlgn="auto" latinLnBrk="0" hangingPunct="1">
              <a:lnSpc>
                <a:spcPts val="2160"/>
              </a:lnSpc>
              <a:spcBef>
                <a:spcPct val="20000"/>
              </a:spcBef>
              <a:spcAft>
                <a:spcPts val="0"/>
              </a:spcAft>
              <a:buClr>
                <a:schemeClr val="tx2"/>
              </a:buClr>
              <a:buSzPct val="150000"/>
              <a:tabLst/>
            </a:pPr>
            <a:r>
              <a:rPr kumimoji="0" lang="en-US" sz="1800" b="0" i="0" u="none" strike="noStrike" kern="1200" cap="none" spc="0" normalizeH="0" baseline="0" noProof="0" dirty="0" smtClean="0">
                <a:ln>
                  <a:noFill/>
                </a:ln>
                <a:solidFill>
                  <a:srgbClr val="FF0000"/>
                </a:solidFill>
                <a:effectLst/>
                <a:uLnTx/>
                <a:uFillTx/>
                <a:latin typeface="+mn-lt"/>
                <a:ea typeface="+mn-ea"/>
                <a:cs typeface="+mn-cs"/>
              </a:rPr>
              <a:t>The model chosen</a:t>
            </a:r>
            <a:r>
              <a:rPr kumimoji="0" lang="en-US" sz="1800" b="0" i="0" u="none" strike="noStrike" kern="1200" cap="none" spc="0" normalizeH="0" noProof="0" dirty="0" smtClean="0">
                <a:ln>
                  <a:noFill/>
                </a:ln>
                <a:solidFill>
                  <a:srgbClr val="FF0000"/>
                </a:solidFill>
                <a:effectLst/>
                <a:uLnTx/>
                <a:uFillTx/>
                <a:latin typeface="+mn-lt"/>
                <a:ea typeface="+mn-ea"/>
                <a:cs typeface="+mn-cs"/>
              </a:rPr>
              <a:t> has serious implications on time. </a:t>
            </a:r>
          </a:p>
          <a:p>
            <a:pPr marR="0" algn="ctr" defTabSz="914400" rtl="0" eaLnBrk="1" fontAlgn="auto" latinLnBrk="0" hangingPunct="1">
              <a:lnSpc>
                <a:spcPts val="2160"/>
              </a:lnSpc>
              <a:spcBef>
                <a:spcPct val="20000"/>
              </a:spcBef>
              <a:spcAft>
                <a:spcPts val="0"/>
              </a:spcAft>
              <a:buClr>
                <a:schemeClr val="tx2"/>
              </a:buClr>
              <a:buSzPct val="150000"/>
              <a:tabLst/>
            </a:pPr>
            <a:r>
              <a:rPr lang="en-US" baseline="0" dirty="0" smtClean="0">
                <a:solidFill>
                  <a:srgbClr val="FF0000"/>
                </a:solidFill>
              </a:rPr>
              <a:t>Should</a:t>
            </a:r>
            <a:r>
              <a:rPr lang="en-US" dirty="0" smtClean="0">
                <a:solidFill>
                  <a:srgbClr val="FF0000"/>
                </a:solidFill>
              </a:rPr>
              <a:t> that be a deciding factor?</a:t>
            </a:r>
          </a:p>
        </p:txBody>
      </p:sp>
    </p:spTree>
    <p:extLst>
      <p:ext uri="{BB962C8B-B14F-4D97-AF65-F5344CB8AC3E}">
        <p14:creationId xmlns:p14="http://schemas.microsoft.com/office/powerpoint/2010/main" val="21322869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571500"/>
          </a:xfrm>
        </p:spPr>
        <p:txBody>
          <a:bodyPr>
            <a:normAutofit/>
          </a:bodyPr>
          <a:lstStyle/>
          <a:p>
            <a:r>
              <a:rPr lang="en-US" dirty="0" smtClean="0"/>
              <a:t>Scoring Accuracy Across Time</a:t>
            </a:r>
            <a:r>
              <a:rPr lang="en-US" baseline="50000" dirty="0" smtClean="0"/>
              <a:t>1</a:t>
            </a:r>
            <a:r>
              <a:rPr lang="en-US" dirty="0" smtClean="0"/>
              <a:t> </a:t>
            </a:r>
            <a:endParaRPr lang="en-US" dirty="0"/>
          </a:p>
        </p:txBody>
      </p:sp>
      <p:sp>
        <p:nvSpPr>
          <p:cNvPr id="11" name="TextBox 10"/>
          <p:cNvSpPr txBox="1"/>
          <p:nvPr/>
        </p:nvSpPr>
        <p:spPr>
          <a:xfrm>
            <a:off x="1066800" y="5495092"/>
            <a:ext cx="7924800" cy="677108"/>
          </a:xfrm>
          <a:prstGeom prst="rect">
            <a:avLst/>
          </a:prstGeom>
          <a:noFill/>
        </p:spPr>
        <p:txBody>
          <a:bodyPr wrap="square" rtlCol="0">
            <a:spAutoFit/>
          </a:bodyPr>
          <a:lstStyle/>
          <a:p>
            <a:r>
              <a:rPr lang="en-US" sz="1000" baseline="30000" dirty="0" smtClean="0"/>
              <a:t>1</a:t>
            </a:r>
            <a:r>
              <a:rPr lang="en-US" sz="1000" dirty="0" smtClean="0"/>
              <a:t>Ling, G., Mollaun, P. &amp; Xi, X. (</a:t>
            </a:r>
            <a:r>
              <a:rPr lang="en-US" sz="1000" dirty="0" smtClean="0">
                <a:latin typeface="Arial" pitchFamily="34" charset="0"/>
                <a:cs typeface="Arial" pitchFamily="34" charset="0"/>
              </a:rPr>
              <a:t>2009, February</a:t>
            </a:r>
            <a:r>
              <a:rPr lang="en-US" sz="1000" dirty="0" smtClean="0"/>
              <a:t>). </a:t>
            </a:r>
            <a:r>
              <a:rPr lang="en-US" sz="1000" i="1" dirty="0" smtClean="0"/>
              <a:t>A study of raters’ scoring accuracy and consistency across time during the scoring shift</a:t>
            </a:r>
            <a:r>
              <a:rPr lang="en-US" sz="1000" dirty="0" smtClean="0"/>
              <a:t>. Presented at the ETS Human Constructed Response Scoring Initiative Seminar. Princeton, NJ. </a:t>
            </a:r>
          </a:p>
          <a:p>
            <a:endParaRPr lang="en-US" dirty="0"/>
          </a:p>
        </p:txBody>
      </p:sp>
      <p:sp>
        <p:nvSpPr>
          <p:cNvPr id="12" name="Rectangle 11"/>
          <p:cNvSpPr/>
          <p:nvPr/>
        </p:nvSpPr>
        <p:spPr>
          <a:xfrm>
            <a:off x="3200400" y="838200"/>
            <a:ext cx="38100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4" name="Chart 13"/>
          <p:cNvGraphicFramePr/>
          <p:nvPr/>
        </p:nvGraphicFramePr>
        <p:xfrm>
          <a:off x="609600" y="990600"/>
          <a:ext cx="8153399" cy="4419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6682989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Efforts to Ensure Accuracy in MET</a:t>
            </a:r>
            <a:endParaRPr lang="en-US" dirty="0"/>
          </a:p>
        </p:txBody>
      </p:sp>
      <p:sp>
        <p:nvSpPr>
          <p:cNvPr id="3" name="Content Placeholder 2"/>
          <p:cNvSpPr>
            <a:spLocks noGrp="1"/>
          </p:cNvSpPr>
          <p:nvPr>
            <p:ph sz="quarter" idx="11"/>
          </p:nvPr>
        </p:nvSpPr>
        <p:spPr/>
        <p:txBody>
          <a:bodyPr>
            <a:normAutofit/>
          </a:bodyPr>
          <a:lstStyle/>
          <a:p>
            <a:pPr>
              <a:lnSpc>
                <a:spcPct val="150000"/>
              </a:lnSpc>
            </a:pPr>
            <a:r>
              <a:rPr lang="en-US" sz="2400" dirty="0" smtClean="0"/>
              <a:t>Training &amp; Certification</a:t>
            </a:r>
          </a:p>
          <a:p>
            <a:pPr>
              <a:lnSpc>
                <a:spcPct val="150000"/>
              </a:lnSpc>
            </a:pPr>
            <a:r>
              <a:rPr lang="en-US" sz="2400" dirty="0" smtClean="0"/>
              <a:t>Daily calibration</a:t>
            </a:r>
          </a:p>
          <a:p>
            <a:pPr>
              <a:lnSpc>
                <a:spcPct val="150000"/>
              </a:lnSpc>
            </a:pPr>
            <a:r>
              <a:rPr lang="en-US" sz="2400" dirty="0" smtClean="0"/>
              <a:t>Significant double scoring (15% - 20%)</a:t>
            </a:r>
          </a:p>
          <a:p>
            <a:pPr>
              <a:lnSpc>
                <a:spcPct val="150000"/>
              </a:lnSpc>
            </a:pPr>
            <a:r>
              <a:rPr lang="en-US" sz="2400" dirty="0" smtClean="0"/>
              <a:t>Scoring conferences with master raters</a:t>
            </a:r>
          </a:p>
          <a:p>
            <a:pPr>
              <a:lnSpc>
                <a:spcPct val="150000"/>
              </a:lnSpc>
            </a:pPr>
            <a:r>
              <a:rPr lang="en-US" sz="2400" dirty="0" smtClean="0"/>
              <a:t>Scoring supervisors</a:t>
            </a:r>
          </a:p>
          <a:p>
            <a:pPr>
              <a:lnSpc>
                <a:spcPct val="150000"/>
              </a:lnSpc>
            </a:pPr>
            <a:r>
              <a:rPr lang="en-US" sz="2400" dirty="0" smtClean="0"/>
              <a:t>Validity videos</a:t>
            </a:r>
            <a:endParaRPr lang="en-US" sz="2400" dirty="0"/>
          </a:p>
        </p:txBody>
      </p:sp>
    </p:spTree>
    <p:extLst>
      <p:ext uri="{BB962C8B-B14F-4D97-AF65-F5344CB8AC3E}">
        <p14:creationId xmlns:p14="http://schemas.microsoft.com/office/powerpoint/2010/main" val="211669838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White Paper on Accuracy</a:t>
            </a:r>
            <a:endParaRPr lang="en-US" dirty="0"/>
          </a:p>
        </p:txBody>
      </p:sp>
      <p:sp>
        <p:nvSpPr>
          <p:cNvPr id="3" name="Slide Number Placeholder 2"/>
          <p:cNvSpPr>
            <a:spLocks noGrp="1"/>
          </p:cNvSpPr>
          <p:nvPr>
            <p:ph type="sldNum" sz="quarter" idx="4"/>
          </p:nvPr>
        </p:nvSpPr>
        <p:spPr/>
        <p:txBody>
          <a:bodyPr/>
          <a:lstStyle/>
          <a:p>
            <a:fld id="{80A1837C-51DF-482F-AEDA-FBD5F5DA5C82}" type="slidenum">
              <a:rPr lang="en-US" smtClean="0"/>
              <a:pPr/>
              <a:t>23</a:t>
            </a:fld>
            <a:endParaRPr lang="en-US" dirty="0"/>
          </a:p>
        </p:txBody>
      </p:sp>
      <p:pic>
        <p:nvPicPr>
          <p:cNvPr id="5" name="Content Placeholder 6" descr="Screen shot 2012-01-31 at 8.47.26 AM.png"/>
          <p:cNvPicPr>
            <a:picLocks noGrp="1" noChangeAspect="1"/>
          </p:cNvPicPr>
          <p:nvPr>
            <p:ph sz="quarter" idx="11"/>
          </p:nvPr>
        </p:nvPicPr>
        <p:blipFill>
          <a:blip r:embed="rId2">
            <a:extLst>
              <a:ext uri="{28A0092B-C50C-407E-A947-70E740481C1C}">
                <a14:useLocalDpi xmlns:a14="http://schemas.microsoft.com/office/drawing/2010/main" val="0"/>
              </a:ext>
            </a:extLst>
          </a:blip>
          <a:srcRect t="10638" b="10638"/>
          <a:stretch>
            <a:fillRect/>
          </a:stretch>
        </p:blipFill>
        <p:spPr>
          <a:xfrm>
            <a:off x="1066800" y="1523999"/>
            <a:ext cx="6936168" cy="4177115"/>
          </a:xfrm>
        </p:spPr>
      </p:pic>
    </p:spTree>
    <p:extLst>
      <p:ext uri="{BB962C8B-B14F-4D97-AF65-F5344CB8AC3E}">
        <p14:creationId xmlns:p14="http://schemas.microsoft.com/office/powerpoint/2010/main" val="219473489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229600" cy="435864"/>
          </a:xfrm>
        </p:spPr>
        <p:txBody>
          <a:bodyPr>
            <a:noAutofit/>
          </a:bodyPr>
          <a:lstStyle/>
          <a:p>
            <a:pPr marL="114300"/>
            <a:r>
              <a:rPr lang="en-US" sz="2300" dirty="0" smtClean="0">
                <a:latin typeface="+mj-lt"/>
              </a:rPr>
              <a:t>Understanding the Risk of Teacher Classification Error</a:t>
            </a:r>
            <a:endParaRPr lang="en-US" dirty="0" smtClean="0">
              <a:latin typeface="+mj-lt"/>
            </a:endParaRPr>
          </a:p>
        </p:txBody>
      </p:sp>
      <p:sp>
        <p:nvSpPr>
          <p:cNvPr id="4" name="Slide Number Placeholder 3"/>
          <p:cNvSpPr>
            <a:spLocks noGrp="1"/>
          </p:cNvSpPr>
          <p:nvPr>
            <p:ph type="sldNum" sz="quarter" idx="4"/>
          </p:nvPr>
        </p:nvSpPr>
        <p:spPr/>
        <p:txBody>
          <a:bodyPr/>
          <a:lstStyle/>
          <a:p>
            <a:fld id="{C838A2A7-CCD3-4669-A6FA-4FD001697EA2}" type="slidenum">
              <a:rPr lang="en-US" smtClean="0"/>
              <a:pPr/>
              <a:t>24</a:t>
            </a:fld>
            <a:endParaRPr lang="en-US"/>
          </a:p>
        </p:txBody>
      </p:sp>
      <p:pic>
        <p:nvPicPr>
          <p:cNvPr id="10" name="Picture 9"/>
          <p:cNvPicPr>
            <a:picLocks noChangeAspect="1"/>
          </p:cNvPicPr>
          <p:nvPr/>
        </p:nvPicPr>
        <p:blipFill>
          <a:blip r:embed="rId3"/>
          <a:stretch>
            <a:fillRect/>
          </a:stretch>
        </p:blipFill>
        <p:spPr>
          <a:xfrm>
            <a:off x="457200" y="1295400"/>
            <a:ext cx="8153400" cy="4835455"/>
          </a:xfrm>
          <a:prstGeom prst="rect">
            <a:avLst/>
          </a:prstGeom>
        </p:spPr>
      </p:pic>
      <p:sp>
        <p:nvSpPr>
          <p:cNvPr id="3" name="TextBox 2"/>
          <p:cNvSpPr txBox="1"/>
          <p:nvPr/>
        </p:nvSpPr>
        <p:spPr>
          <a:xfrm>
            <a:off x="1752600" y="6324600"/>
            <a:ext cx="6781800" cy="307777"/>
          </a:xfrm>
          <a:prstGeom prst="rect">
            <a:avLst/>
          </a:prstGeom>
          <a:noFill/>
        </p:spPr>
        <p:txBody>
          <a:bodyPr wrap="square" rtlCol="0">
            <a:spAutoFit/>
          </a:bodyPr>
          <a:lstStyle/>
          <a:p>
            <a:r>
              <a:rPr lang="en-US" sz="1400" i="1" dirty="0"/>
              <a:t>Maria (</a:t>
            </a:r>
            <a:r>
              <a:rPr lang="en-US" sz="1400" i="1" dirty="0" err="1"/>
              <a:t>Cuky</a:t>
            </a:r>
            <a:r>
              <a:rPr lang="en-US" sz="1400" i="1" dirty="0"/>
              <a:t>) Perez &amp; Tony </a:t>
            </a:r>
            <a:r>
              <a:rPr lang="en-US" sz="1400" i="1" dirty="0" err="1"/>
              <a:t>Bryk</a:t>
            </a:r>
            <a:endParaRPr lang="en-US" sz="1400" i="1" dirty="0" smtClean="0">
              <a:latin typeface="Gill Sans MT" pitchFamily="34" charset="0"/>
              <a:cs typeface="Arial" pitchFamily="34" charset="0"/>
            </a:endParaRPr>
          </a:p>
        </p:txBody>
      </p:sp>
    </p:spTree>
    <p:extLst>
      <p:ext uri="{BB962C8B-B14F-4D97-AF65-F5344CB8AC3E}">
        <p14:creationId xmlns:p14="http://schemas.microsoft.com/office/powerpoint/2010/main" val="11887628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533400" y="1219200"/>
            <a:ext cx="7543800" cy="4745655"/>
          </a:xfrm>
          <a:prstGeom prst="rect">
            <a:avLst/>
          </a:prstGeom>
        </p:spPr>
      </p:pic>
      <p:sp>
        <p:nvSpPr>
          <p:cNvPr id="2" name="Title 1"/>
          <p:cNvSpPr>
            <a:spLocks noGrp="1"/>
          </p:cNvSpPr>
          <p:nvPr>
            <p:ph type="title"/>
          </p:nvPr>
        </p:nvSpPr>
        <p:spPr/>
        <p:txBody>
          <a:bodyPr/>
          <a:lstStyle/>
          <a:p>
            <a:r>
              <a:rPr lang="en-US" dirty="0" smtClean="0"/>
              <a:t>False Positives &amp; False Negatives</a:t>
            </a:r>
            <a:endParaRPr lang="en-US" dirty="0"/>
          </a:p>
        </p:txBody>
      </p:sp>
      <p:sp>
        <p:nvSpPr>
          <p:cNvPr id="4" name="Slide Number Placeholder 3"/>
          <p:cNvSpPr>
            <a:spLocks noGrp="1"/>
          </p:cNvSpPr>
          <p:nvPr>
            <p:ph type="sldNum" sz="quarter" idx="4"/>
          </p:nvPr>
        </p:nvSpPr>
        <p:spPr/>
        <p:txBody>
          <a:bodyPr/>
          <a:lstStyle/>
          <a:p>
            <a:fld id="{C838A2A7-CCD3-4669-A6FA-4FD001697EA2}" type="slidenum">
              <a:rPr lang="en-US" smtClean="0"/>
              <a:pPr/>
              <a:t>25</a:t>
            </a:fld>
            <a:endParaRPr lang="en-US"/>
          </a:p>
        </p:txBody>
      </p:sp>
      <p:sp>
        <p:nvSpPr>
          <p:cNvPr id="6" name="Rectangle 5"/>
          <p:cNvSpPr/>
          <p:nvPr/>
        </p:nvSpPr>
        <p:spPr>
          <a:xfrm>
            <a:off x="4191000" y="4648200"/>
            <a:ext cx="533400" cy="304800"/>
          </a:xfrm>
          <a:prstGeom prst="rect">
            <a:avLst/>
          </a:prstGeom>
          <a:noFill/>
          <a:ln>
            <a:solidFill>
              <a:srgbClr val="0000F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553200" y="4648200"/>
            <a:ext cx="533400" cy="304800"/>
          </a:xfrm>
          <a:prstGeom prst="rect">
            <a:avLst/>
          </a:prstGeom>
          <a:noFill/>
          <a:ln>
            <a:solidFill>
              <a:srgbClr val="0000F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905000" y="6248400"/>
            <a:ext cx="6096000" cy="304800"/>
          </a:xfrm>
          <a:prstGeom prst="rect">
            <a:avLst/>
          </a:prstGeom>
          <a:noFill/>
        </p:spPr>
        <p:txBody>
          <a:bodyPr wrap="square" rtlCol="0">
            <a:spAutoFit/>
          </a:bodyPr>
          <a:lstStyle/>
          <a:p>
            <a:r>
              <a:rPr lang="en-US" sz="1400" i="1" dirty="0" smtClean="0">
                <a:latin typeface="Gill Sans MT" pitchFamily="34" charset="0"/>
                <a:cs typeface="Arial" pitchFamily="34" charset="0"/>
              </a:rPr>
              <a:t>Making Decisions about Teachers Using Imperfect Data </a:t>
            </a:r>
            <a:r>
              <a:rPr lang="en-US" sz="1400" dirty="0" smtClean="0">
                <a:latin typeface="Gill Sans MT" pitchFamily="34" charset="0"/>
                <a:cs typeface="Arial" pitchFamily="34" charset="0"/>
              </a:rPr>
              <a:t>Perez &amp; </a:t>
            </a:r>
            <a:r>
              <a:rPr lang="en-US" sz="1400" dirty="0" err="1" smtClean="0">
                <a:latin typeface="Gill Sans MT" pitchFamily="34" charset="0"/>
                <a:cs typeface="Arial" pitchFamily="34" charset="0"/>
              </a:rPr>
              <a:t>Bryk</a:t>
            </a:r>
            <a:r>
              <a:rPr lang="en-US" sz="1400" i="1" dirty="0" smtClean="0">
                <a:latin typeface="Gill Sans MT" pitchFamily="34" charset="0"/>
                <a:cs typeface="Arial" pitchFamily="34" charset="0"/>
              </a:rPr>
              <a:t> </a:t>
            </a:r>
          </a:p>
        </p:txBody>
      </p:sp>
    </p:spTree>
    <p:extLst>
      <p:ext uri="{BB962C8B-B14F-4D97-AF65-F5344CB8AC3E}">
        <p14:creationId xmlns:p14="http://schemas.microsoft.com/office/powerpoint/2010/main" val="39464319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80A1837C-51DF-482F-AEDA-FBD5F5DA5C82}" type="slidenum">
              <a:rPr lang="en-US" smtClean="0"/>
              <a:pPr/>
              <a:t>26</a:t>
            </a:fld>
            <a:endParaRPr lang="en-US" dirty="0"/>
          </a:p>
        </p:txBody>
      </p:sp>
      <p:pic>
        <p:nvPicPr>
          <p:cNvPr id="5" name="Content Placeholder 4" descr="Screen Shot 2013-01-12 at 9.31.34 AM.png"/>
          <p:cNvPicPr>
            <a:picLocks noGrp="1" noChangeAspect="1"/>
          </p:cNvPicPr>
          <p:nvPr>
            <p:ph sz="quarter" idx="11"/>
          </p:nvPr>
        </p:nvPicPr>
        <p:blipFill>
          <a:blip r:embed="rId2">
            <a:extLst>
              <a:ext uri="{28A0092B-C50C-407E-A947-70E740481C1C}">
                <a14:useLocalDpi xmlns:a14="http://schemas.microsoft.com/office/drawing/2010/main" val="0"/>
              </a:ext>
            </a:extLst>
          </a:blip>
          <a:srcRect t="-41428" b="-41428"/>
          <a:stretch>
            <a:fillRect/>
          </a:stretch>
        </p:blipFill>
        <p:spPr>
          <a:xfrm>
            <a:off x="457200" y="-762000"/>
            <a:ext cx="8229600" cy="4956048"/>
          </a:xfrm>
        </p:spPr>
      </p:pic>
      <p:sp>
        <p:nvSpPr>
          <p:cNvPr id="7" name="TextBox 6"/>
          <p:cNvSpPr txBox="1"/>
          <p:nvPr/>
        </p:nvSpPr>
        <p:spPr>
          <a:xfrm>
            <a:off x="609600" y="3352800"/>
            <a:ext cx="8001000" cy="2743200"/>
          </a:xfrm>
          <a:prstGeom prst="rect">
            <a:avLst/>
          </a:prstGeom>
        </p:spPr>
        <p:txBody>
          <a:bodyPr vert="horz" wrap="none" lIns="0" tIns="0" rIns="0" bIns="0" rtlCol="0">
            <a:normAutofit/>
          </a:bodyPr>
          <a:lstStyle/>
          <a:p>
            <a:pPr marL="287338" marR="0" indent="-236538" algn="l" defTabSz="914400" rtl="0" eaLnBrk="1" fontAlgn="auto" latinLnBrk="0" hangingPunct="1">
              <a:lnSpc>
                <a:spcPts val="2160"/>
              </a:lnSpc>
              <a:spcBef>
                <a:spcPct val="20000"/>
              </a:spcBef>
              <a:spcAft>
                <a:spcPts val="0"/>
              </a:spcAft>
              <a:buClr>
                <a:schemeClr val="tx2"/>
              </a:buClr>
              <a:buSzPct val="150000"/>
              <a:buFont typeface="Arial" pitchFamily="34" charset="0"/>
              <a:buChar char="•"/>
              <a:tabLst/>
            </a:pPr>
            <a:r>
              <a:rPr lang="en-US" dirty="0" smtClean="0"/>
              <a:t>1-4 means nothing – 50% of the MET teachers scored within 0.4 points of </a:t>
            </a:r>
          </a:p>
          <a:p>
            <a:pPr marL="50800" marR="0" algn="l" defTabSz="914400" rtl="0" eaLnBrk="1" fontAlgn="auto" latinLnBrk="0" hangingPunct="1">
              <a:lnSpc>
                <a:spcPts val="2160"/>
              </a:lnSpc>
              <a:spcBef>
                <a:spcPct val="20000"/>
              </a:spcBef>
              <a:spcAft>
                <a:spcPts val="0"/>
              </a:spcAft>
              <a:buClr>
                <a:schemeClr val="tx2"/>
              </a:buClr>
              <a:buSzPct val="150000"/>
              <a:tabLst/>
            </a:pPr>
            <a:r>
              <a:rPr lang="en-US" dirty="0"/>
              <a:t> </a:t>
            </a:r>
            <a:r>
              <a:rPr lang="en-US" dirty="0" smtClean="0"/>
              <a:t>   one another:</a:t>
            </a:r>
            <a:endParaRPr lang="en-US" dirty="0"/>
          </a:p>
          <a:p>
            <a:pPr lvl="1" indent="287338">
              <a:lnSpc>
                <a:spcPts val="2160"/>
              </a:lnSpc>
              <a:spcBef>
                <a:spcPct val="20000"/>
              </a:spcBef>
              <a:buClr>
                <a:schemeClr val="tx2"/>
              </a:buClr>
              <a:buSzPct val="150000"/>
              <a:buFont typeface="Arial"/>
              <a:buChar char="•"/>
            </a:pPr>
            <a:r>
              <a:rPr lang="en-US" dirty="0" smtClean="0"/>
              <a:t>Teachers at the 25</a:t>
            </a:r>
            <a:r>
              <a:rPr lang="en-US" baseline="30000" dirty="0" smtClean="0"/>
              <a:t>th</a:t>
            </a:r>
            <a:r>
              <a:rPr lang="en-US" dirty="0" smtClean="0"/>
              <a:t> and 75</a:t>
            </a:r>
            <a:r>
              <a:rPr lang="en-US" baseline="30000" dirty="0" smtClean="0"/>
              <a:t>th</a:t>
            </a:r>
            <a:r>
              <a:rPr lang="en-US" dirty="0" smtClean="0"/>
              <a:t> percentile scored less than one-quarter</a:t>
            </a:r>
          </a:p>
          <a:p>
            <a:pPr lvl="1">
              <a:lnSpc>
                <a:spcPts val="2160"/>
              </a:lnSpc>
              <a:spcBef>
                <a:spcPct val="20000"/>
              </a:spcBef>
              <a:buClr>
                <a:schemeClr val="tx2"/>
              </a:buClr>
              <a:buSzPct val="150000"/>
            </a:pPr>
            <a:r>
              <a:rPr lang="en-US" dirty="0"/>
              <a:t> </a:t>
            </a:r>
            <a:r>
              <a:rPr lang="en-US" dirty="0" smtClean="0"/>
              <a:t>     of a point above or below the average teacher; </a:t>
            </a:r>
          </a:p>
          <a:p>
            <a:pPr marL="742950" lvl="1" indent="-285750">
              <a:lnSpc>
                <a:spcPts val="2160"/>
              </a:lnSpc>
              <a:spcBef>
                <a:spcPct val="20000"/>
              </a:spcBef>
              <a:buClr>
                <a:schemeClr val="tx2"/>
              </a:buClr>
              <a:buSzPct val="150000"/>
              <a:buFont typeface="Arial"/>
              <a:buChar char="•"/>
            </a:pPr>
            <a:r>
              <a:rPr lang="en-US" dirty="0" smtClean="0"/>
              <a:t>Only 7.5% of teachers were less than 2 and 4.2% were greater than 3;</a:t>
            </a:r>
            <a:endParaRPr lang="en-US" dirty="0"/>
          </a:p>
          <a:p>
            <a:pPr indent="287338">
              <a:lnSpc>
                <a:spcPts val="2160"/>
              </a:lnSpc>
              <a:spcBef>
                <a:spcPct val="20000"/>
              </a:spcBef>
              <a:buClr>
                <a:schemeClr val="tx2"/>
              </a:buClr>
              <a:buSzPct val="150000"/>
              <a:buFont typeface="Arial"/>
              <a:buChar char="•"/>
            </a:pPr>
            <a:r>
              <a:rPr lang="en-US" dirty="0" smtClean="0"/>
              <a:t>Video is a powerful tool for feedback;</a:t>
            </a:r>
          </a:p>
          <a:p>
            <a:pPr indent="287338">
              <a:lnSpc>
                <a:spcPts val="2160"/>
              </a:lnSpc>
              <a:spcBef>
                <a:spcPct val="20000"/>
              </a:spcBef>
              <a:buClr>
                <a:schemeClr val="tx2"/>
              </a:buClr>
              <a:buSzPct val="150000"/>
              <a:buFont typeface="Arial"/>
              <a:buChar char="•"/>
            </a:pPr>
            <a:r>
              <a:rPr lang="en-US" dirty="0" smtClean="0"/>
              <a:t>Evaluation data should drive professional development spending priorities.</a:t>
            </a:r>
            <a:endParaRPr lang="en-US" dirty="0"/>
          </a:p>
          <a:p>
            <a:pPr marL="287338" marR="0" algn="l" defTabSz="914400" rtl="0" eaLnBrk="1" fontAlgn="auto" latinLnBrk="0" hangingPunct="1">
              <a:lnSpc>
                <a:spcPts val="2160"/>
              </a:lnSpc>
              <a:spcBef>
                <a:spcPct val="20000"/>
              </a:spcBef>
              <a:spcAft>
                <a:spcPts val="0"/>
              </a:spcAft>
              <a:buClr>
                <a:schemeClr val="tx2"/>
              </a:buClr>
              <a:buSzPct val="150000"/>
              <a:tabLst/>
            </a:pPr>
            <a:endParaRPr lang="en-US" dirty="0" smtClean="0"/>
          </a:p>
        </p:txBody>
      </p:sp>
    </p:spTree>
    <p:extLst>
      <p:ext uri="{BB962C8B-B14F-4D97-AF65-F5344CB8AC3E}">
        <p14:creationId xmlns:p14="http://schemas.microsoft.com/office/powerpoint/2010/main" val="20051370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smtClean="0"/>
              <a:t>MET, FFT &amp;  the Distribution of Teaching</a:t>
            </a:r>
            <a:endParaRPr lang="en-US" dirty="0"/>
          </a:p>
        </p:txBody>
      </p:sp>
      <p:sp>
        <p:nvSpPr>
          <p:cNvPr id="3" name="Slide Number Placeholder 2"/>
          <p:cNvSpPr>
            <a:spLocks noGrp="1"/>
          </p:cNvSpPr>
          <p:nvPr>
            <p:ph type="sldNum" sz="quarter" idx="4"/>
          </p:nvPr>
        </p:nvSpPr>
        <p:spPr/>
        <p:txBody>
          <a:bodyPr/>
          <a:lstStyle/>
          <a:p>
            <a:fld id="{80A1837C-51DF-482F-AEDA-FBD5F5DA5C82}" type="slidenum">
              <a:rPr lang="en-US" smtClean="0"/>
              <a:pPr/>
              <a:t>27</a:t>
            </a:fld>
            <a:endParaRPr lang="en-US" dirty="0"/>
          </a:p>
        </p:txBody>
      </p:sp>
      <p:pic>
        <p:nvPicPr>
          <p:cNvPr id="8" name="Content Placeholder 8" descr="Screen shot 2012-05-24 at 6.08.02 AM.png"/>
          <p:cNvPicPr>
            <a:picLocks noGrp="1" noChangeAspect="1"/>
          </p:cNvPicPr>
          <p:nvPr>
            <p:ph sz="quarter" idx="11"/>
          </p:nvPr>
        </p:nvPicPr>
        <p:blipFill>
          <a:blip r:embed="rId2">
            <a:extLst>
              <a:ext uri="{28A0092B-C50C-407E-A947-70E740481C1C}">
                <a14:useLocalDpi xmlns:a14="http://schemas.microsoft.com/office/drawing/2010/main" val="0"/>
              </a:ext>
            </a:extLst>
          </a:blip>
          <a:srcRect l="-48049" r="-48049"/>
          <a:stretch>
            <a:fillRect/>
          </a:stretch>
        </p:blipFill>
        <p:spPr>
          <a:xfrm>
            <a:off x="204865" y="1219200"/>
            <a:ext cx="8904157" cy="5029200"/>
          </a:xfrm>
        </p:spPr>
      </p:pic>
    </p:spTree>
    <p:extLst>
      <p:ext uri="{BB962C8B-B14F-4D97-AF65-F5344CB8AC3E}">
        <p14:creationId xmlns:p14="http://schemas.microsoft.com/office/powerpoint/2010/main" val="34489384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themyndset.com/wp-content/uploads/2011/04/Bell-Curve.gif"/>
          <p:cNvPicPr>
            <a:picLocks noChangeAspect="1" noChangeArrowheads="1"/>
          </p:cNvPicPr>
          <p:nvPr/>
        </p:nvPicPr>
        <p:blipFill rotWithShape="1">
          <a:blip r:embed="rId2">
            <a:extLst>
              <a:ext uri="{28A0092B-C50C-407E-A947-70E740481C1C}">
                <a14:useLocalDpi xmlns:a14="http://schemas.microsoft.com/office/drawing/2010/main" val="0"/>
              </a:ext>
            </a:extLst>
          </a:blip>
          <a:srcRect l="1389" r="5166" b="2907"/>
          <a:stretch/>
        </p:blipFill>
        <p:spPr bwMode="auto">
          <a:xfrm>
            <a:off x="655092" y="1905000"/>
            <a:ext cx="8188657" cy="429108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521208" y="402336"/>
            <a:ext cx="8229600" cy="816864"/>
          </a:xfrm>
        </p:spPr>
        <p:txBody>
          <a:bodyPr>
            <a:normAutofit/>
          </a:bodyPr>
          <a:lstStyle/>
          <a:p>
            <a:r>
              <a:rPr lang="en-US" sz="2400" dirty="0" smtClean="0"/>
              <a:t>First there was the Widget Effect (“</a:t>
            </a:r>
            <a:r>
              <a:rPr lang="en-US" sz="2400" dirty="0" err="1" smtClean="0"/>
              <a:t>Wobegon</a:t>
            </a:r>
            <a:r>
              <a:rPr lang="en-US" sz="2400" dirty="0" smtClean="0"/>
              <a:t>”)</a:t>
            </a:r>
            <a:endParaRPr lang="en-US" sz="2400" dirty="0"/>
          </a:p>
        </p:txBody>
      </p:sp>
      <p:graphicFrame>
        <p:nvGraphicFramePr>
          <p:cNvPr id="5" name="Chart 4"/>
          <p:cNvGraphicFramePr>
            <a:graphicFrameLocks/>
          </p:cNvGraphicFramePr>
          <p:nvPr>
            <p:extLst>
              <p:ext uri="{D42A27DB-BD31-4B8C-83A1-F6EECF244321}">
                <p14:modId xmlns:p14="http://schemas.microsoft.com/office/powerpoint/2010/main" val="1411597386"/>
              </p:ext>
            </p:extLst>
          </p:nvPr>
        </p:nvGraphicFramePr>
        <p:xfrm>
          <a:off x="685800" y="1143000"/>
          <a:ext cx="8305800" cy="4876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709737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themyndset.com/wp-content/uploads/2011/04/Bell-Curve.gif"/>
          <p:cNvPicPr>
            <a:picLocks noChangeAspect="1" noChangeArrowheads="1"/>
          </p:cNvPicPr>
          <p:nvPr/>
        </p:nvPicPr>
        <p:blipFill rotWithShape="1">
          <a:blip r:embed="rId2">
            <a:extLst>
              <a:ext uri="{28A0092B-C50C-407E-A947-70E740481C1C}">
                <a14:useLocalDpi xmlns:a14="http://schemas.microsoft.com/office/drawing/2010/main" val="0"/>
              </a:ext>
            </a:extLst>
          </a:blip>
          <a:srcRect l="1389" r="5166" b="2907"/>
          <a:stretch/>
        </p:blipFill>
        <p:spPr bwMode="auto">
          <a:xfrm>
            <a:off x="655092" y="1905000"/>
            <a:ext cx="8188657" cy="429108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533400" y="457200"/>
            <a:ext cx="8229600" cy="533400"/>
          </a:xfrm>
        </p:spPr>
        <p:txBody>
          <a:bodyPr>
            <a:normAutofit/>
          </a:bodyPr>
          <a:lstStyle/>
          <a:p>
            <a:r>
              <a:rPr lang="en-US" sz="2400" dirty="0" smtClean="0"/>
              <a:t>MET Showed a Very Different Distribution of Teachers</a:t>
            </a:r>
            <a:endParaRPr lang="en-US" sz="2400" dirty="0"/>
          </a:p>
        </p:txBody>
      </p:sp>
      <p:graphicFrame>
        <p:nvGraphicFramePr>
          <p:cNvPr id="5" name="Chart 4"/>
          <p:cNvGraphicFramePr>
            <a:graphicFrameLocks/>
          </p:cNvGraphicFramePr>
          <p:nvPr>
            <p:extLst>
              <p:ext uri="{D42A27DB-BD31-4B8C-83A1-F6EECF244321}">
                <p14:modId xmlns:p14="http://schemas.microsoft.com/office/powerpoint/2010/main" val="2887702383"/>
              </p:ext>
            </p:extLst>
          </p:nvPr>
        </p:nvGraphicFramePr>
        <p:xfrm>
          <a:off x="655092" y="1143000"/>
          <a:ext cx="8305800" cy="4876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4952996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normAutofit/>
          </a:bodyPr>
          <a:lstStyle/>
          <a:p>
            <a:r>
              <a:rPr lang="en-US" dirty="0" smtClean="0"/>
              <a:t>Traditional Systems Haven’t Been Fair to Teachers</a:t>
            </a:r>
          </a:p>
        </p:txBody>
      </p:sp>
      <p:pic>
        <p:nvPicPr>
          <p:cNvPr id="8195" name="Content Placeholder 5" descr="Screen shot 2011-06-01 at 9.12.20 PM.png"/>
          <p:cNvPicPr>
            <a:picLocks noGrp="1" noChangeAspect="1"/>
          </p:cNvPicPr>
          <p:nvPr>
            <p:ph idx="4294967295"/>
          </p:nvPr>
        </p:nvPicPr>
        <p:blipFill>
          <a:blip r:embed="rId2">
            <a:extLst>
              <a:ext uri="{28A0092B-C50C-407E-A947-70E740481C1C}">
                <a14:useLocalDpi xmlns:a14="http://schemas.microsoft.com/office/drawing/2010/main" val="0"/>
              </a:ext>
            </a:extLst>
          </a:blip>
          <a:srcRect t="4312" b="4312"/>
          <a:stretch>
            <a:fillRect/>
          </a:stretch>
        </p:blipFill>
        <p:spPr>
          <a:xfrm>
            <a:off x="1066800" y="1295400"/>
            <a:ext cx="7086600" cy="4524375"/>
          </a:xfrm>
          <a:prstGeom prst="rect">
            <a:avLst/>
          </a:prstGeom>
        </p:spPr>
      </p:pic>
      <p:sp>
        <p:nvSpPr>
          <p:cNvPr id="8196" name="Rectangle 2"/>
          <p:cNvSpPr>
            <a:spLocks noChangeArrowheads="1"/>
          </p:cNvSpPr>
          <p:nvPr/>
        </p:nvSpPr>
        <p:spPr bwMode="auto">
          <a:xfrm>
            <a:off x="1143000" y="6172200"/>
            <a:ext cx="4572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000" i="1">
                <a:solidFill>
                  <a:prstClr val="black"/>
                </a:solidFill>
                <a:latin typeface="Arial"/>
              </a:rPr>
              <a:t>Teacher Hiring, Transfer and Evaluation in Los Angeles Unified School District, </a:t>
            </a:r>
            <a:r>
              <a:rPr lang="en-US" sz="1000">
                <a:solidFill>
                  <a:prstClr val="black"/>
                </a:solidFill>
                <a:latin typeface="Arial"/>
              </a:rPr>
              <a:t>The New Teacher Project, November 2009 </a:t>
            </a:r>
          </a:p>
        </p:txBody>
      </p:sp>
      <p:sp>
        <p:nvSpPr>
          <p:cNvPr id="8197" name="Rectangle 3"/>
          <p:cNvSpPr>
            <a:spLocks noChangeArrowheads="1"/>
          </p:cNvSpPr>
          <p:nvPr/>
        </p:nvSpPr>
        <p:spPr bwMode="auto">
          <a:xfrm>
            <a:off x="1600200" y="1219200"/>
            <a:ext cx="6400800" cy="1016000"/>
          </a:xfrm>
          <a:prstGeom prst="rect">
            <a:avLst/>
          </a:prstGeom>
          <a:solidFill>
            <a:schemeClr val="bg1"/>
          </a:solidFill>
          <a:ln w="12700" algn="ctr">
            <a:solidFill>
              <a:schemeClr val="bg1"/>
            </a:solidFill>
            <a:round/>
            <a:headEnd/>
            <a:tailEnd/>
          </a:ln>
        </p:spPr>
        <p:txBody>
          <a:bodyPr>
            <a:spAutoFit/>
          </a:bodyPr>
          <a:lstStyle/>
          <a:p>
            <a:r>
              <a:rPr lang="en-US" b="1" dirty="0">
                <a:solidFill>
                  <a:prstClr val="black"/>
                </a:solidFill>
                <a:latin typeface="Arial"/>
              </a:rPr>
              <a:t>Performance Evaluation in Los Angeles Unified 2008</a:t>
            </a:r>
          </a:p>
          <a:p>
            <a:endParaRPr lang="en-US" b="1" dirty="0">
              <a:solidFill>
                <a:prstClr val="black"/>
              </a:solidFill>
              <a:latin typeface="Arial"/>
            </a:endParaRPr>
          </a:p>
          <a:p>
            <a:endParaRPr lang="en-US" sz="1400" b="1" dirty="0">
              <a:solidFill>
                <a:prstClr val="black"/>
              </a:solidFill>
              <a:latin typeface="Arial"/>
            </a:endParaRPr>
          </a:p>
          <a:p>
            <a:endParaRPr lang="en-US" sz="1000" b="1" dirty="0">
              <a:solidFill>
                <a:prstClr val="black"/>
              </a:solidFill>
              <a:latin typeface="Arial"/>
            </a:endParaRPr>
          </a:p>
        </p:txBody>
      </p:sp>
    </p:spTree>
    <p:extLst>
      <p:ext uri="{BB962C8B-B14F-4D97-AF65-F5344CB8AC3E}">
        <p14:creationId xmlns:p14="http://schemas.microsoft.com/office/powerpoint/2010/main" val="38289409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themyndset.com/wp-content/uploads/2011/04/Bell-Curve.gif"/>
          <p:cNvPicPr>
            <a:picLocks noChangeAspect="1" noChangeArrowheads="1"/>
          </p:cNvPicPr>
          <p:nvPr/>
        </p:nvPicPr>
        <p:blipFill rotWithShape="1">
          <a:blip r:embed="rId2">
            <a:extLst>
              <a:ext uri="{28A0092B-C50C-407E-A947-70E740481C1C}">
                <a14:useLocalDpi xmlns:a14="http://schemas.microsoft.com/office/drawing/2010/main" val="0"/>
              </a:ext>
            </a:extLst>
          </a:blip>
          <a:srcRect l="1389" r="5166" b="2907"/>
          <a:stretch/>
        </p:blipFill>
        <p:spPr bwMode="auto">
          <a:xfrm>
            <a:off x="802943" y="1905000"/>
            <a:ext cx="8188657" cy="429108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521208" y="402336"/>
            <a:ext cx="8229600" cy="816864"/>
          </a:xfrm>
        </p:spPr>
        <p:txBody>
          <a:bodyPr>
            <a:normAutofit/>
          </a:bodyPr>
          <a:lstStyle/>
          <a:p>
            <a:r>
              <a:rPr lang="en-US" sz="2400" dirty="0" smtClean="0"/>
              <a:t>One Story from Florida</a:t>
            </a:r>
            <a:endParaRPr lang="en-US" sz="2400" dirty="0"/>
          </a:p>
        </p:txBody>
      </p:sp>
      <p:graphicFrame>
        <p:nvGraphicFramePr>
          <p:cNvPr id="5" name="Chart 4"/>
          <p:cNvGraphicFramePr>
            <a:graphicFrameLocks/>
          </p:cNvGraphicFramePr>
          <p:nvPr>
            <p:extLst>
              <p:ext uri="{D42A27DB-BD31-4B8C-83A1-F6EECF244321}">
                <p14:modId xmlns:p14="http://schemas.microsoft.com/office/powerpoint/2010/main" val="2864958256"/>
              </p:ext>
            </p:extLst>
          </p:nvPr>
        </p:nvGraphicFramePr>
        <p:xfrm>
          <a:off x="685800" y="1143000"/>
          <a:ext cx="8305800" cy="4876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0260223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It’s Not Just Florida</a:t>
            </a:r>
            <a:endParaRPr lang="en-US" dirty="0"/>
          </a:p>
        </p:txBody>
      </p:sp>
      <p:sp>
        <p:nvSpPr>
          <p:cNvPr id="3" name="Slide Number Placeholder 2"/>
          <p:cNvSpPr>
            <a:spLocks noGrp="1"/>
          </p:cNvSpPr>
          <p:nvPr>
            <p:ph type="sldNum" sz="quarter" idx="4"/>
          </p:nvPr>
        </p:nvSpPr>
        <p:spPr/>
        <p:txBody>
          <a:bodyPr/>
          <a:lstStyle/>
          <a:p>
            <a:fld id="{80A1837C-51DF-482F-AEDA-FBD5F5DA5C82}" type="slidenum">
              <a:rPr lang="en-US" smtClean="0"/>
              <a:pPr/>
              <a:t>31</a:t>
            </a:fld>
            <a:endParaRPr lang="en-US" dirty="0"/>
          </a:p>
        </p:txBody>
      </p:sp>
      <p:pic>
        <p:nvPicPr>
          <p:cNvPr id="5" name="Picture 4" descr="Screen Shot 2013-02-07 at 11.19.3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0"/>
            <a:ext cx="8661400" cy="2032000"/>
          </a:xfrm>
          <a:prstGeom prst="rect">
            <a:avLst/>
          </a:prstGeom>
        </p:spPr>
      </p:pic>
      <p:pic>
        <p:nvPicPr>
          <p:cNvPr id="6" name="Picture 5" descr="Screen Shot 2013-02-07 at 11.20.3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00" y="1981200"/>
            <a:ext cx="5602776" cy="4571999"/>
          </a:xfrm>
          <a:prstGeom prst="rect">
            <a:avLst/>
          </a:prstGeom>
        </p:spPr>
      </p:pic>
    </p:spTree>
    <p:extLst>
      <p:ext uri="{BB962C8B-B14F-4D97-AF65-F5344CB8AC3E}">
        <p14:creationId xmlns:p14="http://schemas.microsoft.com/office/powerpoint/2010/main" val="11454360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Visualizing Information</a:t>
            </a:r>
            <a:endParaRPr lang="en-US" dirty="0"/>
          </a:p>
        </p:txBody>
      </p:sp>
      <p:sp>
        <p:nvSpPr>
          <p:cNvPr id="3" name="Slide Number Placeholder 2"/>
          <p:cNvSpPr>
            <a:spLocks noGrp="1"/>
          </p:cNvSpPr>
          <p:nvPr>
            <p:ph type="sldNum" sz="quarter" idx="4"/>
          </p:nvPr>
        </p:nvSpPr>
        <p:spPr/>
        <p:txBody>
          <a:bodyPr/>
          <a:lstStyle/>
          <a:p>
            <a:fld id="{80A1837C-51DF-482F-AEDA-FBD5F5DA5C82}" type="slidenum">
              <a:rPr lang="en-US" smtClean="0"/>
              <a:pPr/>
              <a:t>32</a:t>
            </a:fld>
            <a:endParaRPr lang="en-US" dirty="0"/>
          </a:p>
        </p:txBody>
      </p:sp>
      <p:pic>
        <p:nvPicPr>
          <p:cNvPr id="7" name="Content Placeholder 6" descr="Screen Shot 2013-01-13 at 7.58.20 AM.png"/>
          <p:cNvPicPr>
            <a:picLocks noGrp="1" noChangeAspect="1"/>
          </p:cNvPicPr>
          <p:nvPr>
            <p:ph sz="quarter" idx="11"/>
          </p:nvPr>
        </p:nvPicPr>
        <p:blipFill>
          <a:blip r:embed="rId2">
            <a:extLst>
              <a:ext uri="{28A0092B-C50C-407E-A947-70E740481C1C}">
                <a14:useLocalDpi xmlns:a14="http://schemas.microsoft.com/office/drawing/2010/main" val="0"/>
              </a:ext>
            </a:extLst>
          </a:blip>
          <a:srcRect l="-562" r="-562"/>
          <a:stretch>
            <a:fillRect/>
          </a:stretch>
        </p:blipFill>
        <p:spPr/>
      </p:pic>
    </p:spTree>
    <p:extLst>
      <p:ext uri="{BB962C8B-B14F-4D97-AF65-F5344CB8AC3E}">
        <p14:creationId xmlns:p14="http://schemas.microsoft.com/office/powerpoint/2010/main" val="417386023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Visual Supports For Feedback</a:t>
            </a:r>
            <a:endParaRPr lang="en-US" dirty="0"/>
          </a:p>
        </p:txBody>
      </p:sp>
      <p:sp>
        <p:nvSpPr>
          <p:cNvPr id="3" name="Slide Number Placeholder 2"/>
          <p:cNvSpPr>
            <a:spLocks noGrp="1"/>
          </p:cNvSpPr>
          <p:nvPr>
            <p:ph type="sldNum" sz="quarter" idx="4"/>
          </p:nvPr>
        </p:nvSpPr>
        <p:spPr/>
        <p:txBody>
          <a:bodyPr/>
          <a:lstStyle/>
          <a:p>
            <a:fld id="{80A1837C-51DF-482F-AEDA-FBD5F5DA5C82}" type="slidenum">
              <a:rPr lang="en-US" smtClean="0"/>
              <a:pPr/>
              <a:t>33</a:t>
            </a:fld>
            <a:endParaRPr lang="en-US" dirty="0"/>
          </a:p>
        </p:txBody>
      </p:sp>
      <p:pic>
        <p:nvPicPr>
          <p:cNvPr id="8" name="Content Placeholder 7" descr="Screen Shot 2013-01-13 at 7.16.31 AM.png"/>
          <p:cNvPicPr>
            <a:picLocks noGrp="1" noChangeAspect="1"/>
          </p:cNvPicPr>
          <p:nvPr>
            <p:ph sz="quarter" idx="11"/>
          </p:nvPr>
        </p:nvPicPr>
        <p:blipFill>
          <a:blip r:embed="rId2">
            <a:extLst>
              <a:ext uri="{28A0092B-C50C-407E-A947-70E740481C1C}">
                <a14:useLocalDpi xmlns:a14="http://schemas.microsoft.com/office/drawing/2010/main" val="0"/>
              </a:ext>
            </a:extLst>
          </a:blip>
          <a:srcRect l="-10922" r="-10922"/>
          <a:stretch>
            <a:fillRect/>
          </a:stretch>
        </p:blipFill>
        <p:spPr/>
      </p:pic>
      <p:pic>
        <p:nvPicPr>
          <p:cNvPr id="9" name="Content Placeholder 8" descr="Screen Shot 2013-01-13 at 7.16.54 AM.png"/>
          <p:cNvPicPr>
            <a:picLocks noGrp="1" noChangeAspect="1"/>
          </p:cNvPicPr>
          <p:nvPr>
            <p:ph sz="quarter" idx="12"/>
          </p:nvPr>
        </p:nvPicPr>
        <p:blipFill>
          <a:blip r:embed="rId3">
            <a:extLst>
              <a:ext uri="{28A0092B-C50C-407E-A947-70E740481C1C}">
                <a14:useLocalDpi xmlns:a14="http://schemas.microsoft.com/office/drawing/2010/main" val="0"/>
              </a:ext>
            </a:extLst>
          </a:blip>
          <a:srcRect l="-10772" r="-10772"/>
          <a:stretch>
            <a:fillRect/>
          </a:stretch>
        </p:blipFill>
        <p:spPr/>
      </p:pic>
    </p:spTree>
    <p:extLst>
      <p:ext uri="{BB962C8B-B14F-4D97-AF65-F5344CB8AC3E}">
        <p14:creationId xmlns:p14="http://schemas.microsoft.com/office/powerpoint/2010/main" val="261950007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Educative Approach to Evaluation Process</a:t>
            </a:r>
            <a:endParaRPr lang="en-US" dirty="0"/>
          </a:p>
        </p:txBody>
      </p:sp>
      <p:sp>
        <p:nvSpPr>
          <p:cNvPr id="3" name="Slide Number Placeholder 2"/>
          <p:cNvSpPr>
            <a:spLocks noGrp="1"/>
          </p:cNvSpPr>
          <p:nvPr>
            <p:ph type="sldNum" sz="quarter" idx="4"/>
          </p:nvPr>
        </p:nvSpPr>
        <p:spPr/>
        <p:txBody>
          <a:bodyPr/>
          <a:lstStyle/>
          <a:p>
            <a:fld id="{80A1837C-51DF-482F-AEDA-FBD5F5DA5C82}" type="slidenum">
              <a:rPr lang="en-US" smtClean="0"/>
              <a:pPr/>
              <a:t>34</a:t>
            </a:fld>
            <a:endParaRPr lang="en-US" dirty="0"/>
          </a:p>
        </p:txBody>
      </p:sp>
      <p:cxnSp>
        <p:nvCxnSpPr>
          <p:cNvPr id="7" name="Straight Arrow Connector 6"/>
          <p:cNvCxnSpPr/>
          <p:nvPr/>
        </p:nvCxnSpPr>
        <p:spPr>
          <a:xfrm>
            <a:off x="749300" y="4914900"/>
            <a:ext cx="8242300" cy="190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36600" y="3473450"/>
            <a:ext cx="0" cy="1454150"/>
          </a:xfrm>
          <a:prstGeom prst="line">
            <a:avLst/>
          </a:prstGeom>
        </p:spPr>
        <p:style>
          <a:lnRef idx="2">
            <a:schemeClr val="accent3"/>
          </a:lnRef>
          <a:fillRef idx="0">
            <a:schemeClr val="accent3"/>
          </a:fillRef>
          <a:effectRef idx="1">
            <a:schemeClr val="accent3"/>
          </a:effectRef>
          <a:fontRef idx="minor">
            <a:schemeClr val="tx1"/>
          </a:fontRef>
        </p:style>
      </p:cxnSp>
      <p:sp>
        <p:nvSpPr>
          <p:cNvPr id="5" name="TextBox 4"/>
          <p:cNvSpPr txBox="1"/>
          <p:nvPr/>
        </p:nvSpPr>
        <p:spPr>
          <a:xfrm>
            <a:off x="330200" y="2362200"/>
            <a:ext cx="1644650" cy="495300"/>
          </a:xfrm>
          <a:prstGeom prst="rect">
            <a:avLst/>
          </a:prstGeom>
        </p:spPr>
        <p:txBody>
          <a:bodyPr vert="horz" wrap="none" lIns="0" tIns="0" rIns="0" bIns="0" rtlCol="0">
            <a:normAutofit/>
          </a:bodyPr>
          <a:lstStyle/>
          <a:p>
            <a:pPr marR="0" algn="ctr" defTabSz="914400" rtl="0" eaLnBrk="1" fontAlgn="auto" latinLnBrk="0" hangingPunct="1">
              <a:lnSpc>
                <a:spcPct val="90000"/>
              </a:lnSpc>
              <a:spcBef>
                <a:spcPct val="20000"/>
              </a:spcBef>
              <a:spcAft>
                <a:spcPts val="0"/>
              </a:spcAft>
              <a:buClr>
                <a:schemeClr val="tx2"/>
              </a:buClr>
              <a:buSzPct val="150000"/>
              <a:tabLst/>
            </a:pPr>
            <a:r>
              <a:rPr kumimoji="0" lang="en-US" sz="1400" b="0" i="0" u="none" strike="noStrike" kern="1200" cap="none" spc="0" normalizeH="0" baseline="0" noProof="0" dirty="0" smtClean="0">
                <a:ln>
                  <a:noFill/>
                </a:ln>
                <a:solidFill>
                  <a:schemeClr val="tx1"/>
                </a:solidFill>
                <a:effectLst/>
                <a:uLnTx/>
                <a:uFillTx/>
                <a:latin typeface="+mn-lt"/>
                <a:ea typeface="+mn-ea"/>
                <a:cs typeface="+mn-cs"/>
              </a:rPr>
              <a:t>Baseline observation</a:t>
            </a:r>
          </a:p>
          <a:p>
            <a:pPr marR="0" algn="ctr" defTabSz="914400" rtl="0" eaLnBrk="1" fontAlgn="auto" latinLnBrk="0" hangingPunct="1">
              <a:lnSpc>
                <a:spcPct val="90000"/>
              </a:lnSpc>
              <a:spcBef>
                <a:spcPct val="20000"/>
              </a:spcBef>
              <a:spcAft>
                <a:spcPts val="0"/>
              </a:spcAft>
              <a:buClr>
                <a:schemeClr val="tx2"/>
              </a:buClr>
              <a:buSzPct val="150000"/>
              <a:tabLst/>
            </a:pPr>
            <a:r>
              <a:rPr lang="en-US" sz="1400" dirty="0"/>
              <a:t>s</a:t>
            </a:r>
            <a:r>
              <a:rPr lang="en-US" sz="1400" dirty="0" smtClean="0"/>
              <a:t>equence</a:t>
            </a:r>
            <a:endParaRPr kumimoji="0" lang="en-US" sz="1400" b="0" i="0" u="none" strike="noStrike" kern="1200" cap="none" spc="0" normalizeH="0" baseline="0" noProof="0" dirty="0" smtClean="0">
              <a:ln>
                <a:noFill/>
              </a:ln>
              <a:solidFill>
                <a:schemeClr val="tx1"/>
              </a:solidFill>
              <a:effectLst/>
              <a:uLnTx/>
              <a:uFillTx/>
              <a:latin typeface="+mn-lt"/>
              <a:ea typeface="+mn-ea"/>
              <a:cs typeface="+mn-cs"/>
            </a:endParaRPr>
          </a:p>
        </p:txBody>
      </p:sp>
      <p:cxnSp>
        <p:nvCxnSpPr>
          <p:cNvPr id="20" name="Straight Connector 19"/>
          <p:cNvCxnSpPr/>
          <p:nvPr/>
        </p:nvCxnSpPr>
        <p:spPr>
          <a:xfrm>
            <a:off x="1189566" y="3467100"/>
            <a:ext cx="0" cy="1454150"/>
          </a:xfrm>
          <a:prstGeom prst="line">
            <a:avLst/>
          </a:prstGeom>
        </p:spPr>
        <p:style>
          <a:lnRef idx="2">
            <a:schemeClr val="accent3"/>
          </a:lnRef>
          <a:fillRef idx="0">
            <a:schemeClr val="accent3"/>
          </a:fillRef>
          <a:effectRef idx="1">
            <a:schemeClr val="accent3"/>
          </a:effectRef>
          <a:fontRef idx="minor">
            <a:schemeClr val="tx1"/>
          </a:fontRef>
        </p:style>
      </p:cxnSp>
      <p:cxnSp>
        <p:nvCxnSpPr>
          <p:cNvPr id="21" name="Straight Connector 20"/>
          <p:cNvCxnSpPr/>
          <p:nvPr/>
        </p:nvCxnSpPr>
        <p:spPr>
          <a:xfrm>
            <a:off x="1623484" y="3473450"/>
            <a:ext cx="0" cy="1454150"/>
          </a:xfrm>
          <a:prstGeom prst="line">
            <a:avLst/>
          </a:prstGeom>
        </p:spPr>
        <p:style>
          <a:lnRef idx="2">
            <a:schemeClr val="accent3"/>
          </a:lnRef>
          <a:fillRef idx="0">
            <a:schemeClr val="accent3"/>
          </a:fillRef>
          <a:effectRef idx="1">
            <a:schemeClr val="accent3"/>
          </a:effectRef>
          <a:fontRef idx="minor">
            <a:schemeClr val="tx1"/>
          </a:fontRef>
        </p:style>
      </p:cxnSp>
      <p:sp>
        <p:nvSpPr>
          <p:cNvPr id="8" name="Isosceles Triangle 7"/>
          <p:cNvSpPr/>
          <p:nvPr/>
        </p:nvSpPr>
        <p:spPr>
          <a:xfrm>
            <a:off x="1727200" y="4127500"/>
            <a:ext cx="939800" cy="781050"/>
          </a:xfrm>
          <a:prstGeom prst="triangle">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Box 22"/>
          <p:cNvSpPr txBox="1"/>
          <p:nvPr/>
        </p:nvSpPr>
        <p:spPr>
          <a:xfrm>
            <a:off x="1377950" y="3409950"/>
            <a:ext cx="1644650" cy="685800"/>
          </a:xfrm>
          <a:prstGeom prst="rect">
            <a:avLst/>
          </a:prstGeom>
        </p:spPr>
        <p:txBody>
          <a:bodyPr vert="horz" wrap="none" lIns="0" tIns="0" rIns="0" bIns="0" rtlCol="0">
            <a:normAutofit/>
          </a:bodyPr>
          <a:lstStyle/>
          <a:p>
            <a:pPr marR="0" algn="ctr" defTabSz="914400" rtl="0" eaLnBrk="1" fontAlgn="auto" latinLnBrk="0" hangingPunct="1">
              <a:lnSpc>
                <a:spcPct val="90000"/>
              </a:lnSpc>
              <a:spcBef>
                <a:spcPct val="20000"/>
              </a:spcBef>
              <a:spcAft>
                <a:spcPts val="0"/>
              </a:spcAft>
              <a:buClr>
                <a:schemeClr val="tx2"/>
              </a:buClr>
              <a:buSzPct val="150000"/>
              <a:tabLst/>
            </a:pPr>
            <a:r>
              <a:rPr kumimoji="0" lang="en-US" sz="1400" b="0" i="0" u="none" strike="noStrike" kern="1200" cap="none" spc="0" normalizeH="0" baseline="0" noProof="0" dirty="0" smtClean="0">
                <a:ln>
                  <a:noFill/>
                </a:ln>
                <a:solidFill>
                  <a:schemeClr val="tx1"/>
                </a:solidFill>
                <a:effectLst/>
                <a:uLnTx/>
                <a:uFillTx/>
                <a:latin typeface="+mn-lt"/>
                <a:ea typeface="+mn-ea"/>
                <a:cs typeface="+mn-cs"/>
              </a:rPr>
              <a:t>Professional </a:t>
            </a:r>
          </a:p>
          <a:p>
            <a:pPr marR="0" algn="ctr" defTabSz="914400" rtl="0" eaLnBrk="1" fontAlgn="auto" latinLnBrk="0" hangingPunct="1">
              <a:lnSpc>
                <a:spcPct val="90000"/>
              </a:lnSpc>
              <a:spcBef>
                <a:spcPct val="20000"/>
              </a:spcBef>
              <a:spcAft>
                <a:spcPts val="0"/>
              </a:spcAft>
              <a:buClr>
                <a:schemeClr val="tx2"/>
              </a:buClr>
              <a:buSzPct val="150000"/>
              <a:tabLst/>
            </a:pPr>
            <a:r>
              <a:rPr kumimoji="0" lang="en-US" sz="1400" b="0" i="0" u="none" strike="noStrike" kern="1200" cap="none" spc="0" normalizeH="0" baseline="0" noProof="0" dirty="0" smtClean="0">
                <a:ln>
                  <a:noFill/>
                </a:ln>
                <a:solidFill>
                  <a:schemeClr val="tx1"/>
                </a:solidFill>
                <a:effectLst/>
                <a:uLnTx/>
                <a:uFillTx/>
                <a:latin typeface="+mn-lt"/>
                <a:ea typeface="+mn-ea"/>
                <a:cs typeface="+mn-cs"/>
              </a:rPr>
              <a:t>Learning</a:t>
            </a:r>
          </a:p>
          <a:p>
            <a:pPr marR="0" algn="ctr" defTabSz="914400" rtl="0" eaLnBrk="1" fontAlgn="auto" latinLnBrk="0" hangingPunct="1">
              <a:lnSpc>
                <a:spcPct val="90000"/>
              </a:lnSpc>
              <a:spcBef>
                <a:spcPct val="20000"/>
              </a:spcBef>
              <a:spcAft>
                <a:spcPts val="0"/>
              </a:spcAft>
              <a:buClr>
                <a:schemeClr val="tx2"/>
              </a:buClr>
              <a:buSzPct val="150000"/>
              <a:tabLst/>
            </a:pPr>
            <a:r>
              <a:rPr lang="en-US" sz="1400" dirty="0" smtClean="0"/>
              <a:t>Plan</a:t>
            </a:r>
            <a:endParaRPr kumimoji="0" lang="en-US" sz="1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24" name="Left Brace 23"/>
          <p:cNvSpPr/>
          <p:nvPr/>
        </p:nvSpPr>
        <p:spPr>
          <a:xfrm rot="5400000">
            <a:off x="989541" y="2754845"/>
            <a:ext cx="368300" cy="891117"/>
          </a:xfrm>
          <a:prstGeom prst="leftBrace">
            <a:avLst/>
          </a:prstGeom>
          <a:ln/>
        </p:spPr>
        <p:style>
          <a:lnRef idx="3">
            <a:schemeClr val="accent3"/>
          </a:lnRef>
          <a:fillRef idx="0">
            <a:schemeClr val="accent3"/>
          </a:fillRef>
          <a:effectRef idx="2">
            <a:schemeClr val="accent3"/>
          </a:effectRef>
          <a:fontRef idx="minor">
            <a:schemeClr val="tx1"/>
          </a:fontRef>
        </p:style>
        <p:txBody>
          <a:bodyPr rtlCol="0" anchor="ctr"/>
          <a:lstStyle/>
          <a:p>
            <a:pPr algn="ctr"/>
            <a:endParaRPr lang="en-US"/>
          </a:p>
        </p:txBody>
      </p:sp>
      <p:cxnSp>
        <p:nvCxnSpPr>
          <p:cNvPr id="26" name="Straight Arrow Connector 25"/>
          <p:cNvCxnSpPr/>
          <p:nvPr/>
        </p:nvCxnSpPr>
        <p:spPr>
          <a:xfrm>
            <a:off x="2724150" y="4032250"/>
            <a:ext cx="1790700" cy="127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2762250" y="4229100"/>
            <a:ext cx="1644650" cy="679450"/>
          </a:xfrm>
          <a:prstGeom prst="rect">
            <a:avLst/>
          </a:prstGeom>
        </p:spPr>
        <p:txBody>
          <a:bodyPr vert="horz" wrap="none" lIns="0" tIns="0" rIns="0" bIns="0" rtlCol="0">
            <a:normAutofit/>
          </a:bodyPr>
          <a:lstStyle/>
          <a:p>
            <a:pPr marR="0" algn="ctr" defTabSz="914400" rtl="0" eaLnBrk="1" fontAlgn="auto" latinLnBrk="0" hangingPunct="1">
              <a:lnSpc>
                <a:spcPct val="90000"/>
              </a:lnSpc>
              <a:spcBef>
                <a:spcPct val="20000"/>
              </a:spcBef>
              <a:spcAft>
                <a:spcPts val="0"/>
              </a:spcAft>
              <a:buClr>
                <a:schemeClr val="tx2"/>
              </a:buClr>
              <a:buSzPct val="150000"/>
              <a:tabLst/>
            </a:pPr>
            <a:r>
              <a:rPr lang="en-US" sz="1400" dirty="0" smtClean="0"/>
              <a:t>Implementation of new</a:t>
            </a:r>
          </a:p>
          <a:p>
            <a:pPr marR="0" algn="ctr" defTabSz="914400" rtl="0" eaLnBrk="1" fontAlgn="auto" latinLnBrk="0" hangingPunct="1">
              <a:lnSpc>
                <a:spcPct val="90000"/>
              </a:lnSpc>
              <a:spcBef>
                <a:spcPct val="20000"/>
              </a:spcBef>
              <a:spcAft>
                <a:spcPts val="0"/>
              </a:spcAft>
              <a:buClr>
                <a:schemeClr val="tx2"/>
              </a:buClr>
              <a:buSzPct val="150000"/>
              <a:tabLst/>
            </a:pPr>
            <a:r>
              <a:rPr kumimoji="0" lang="en-US" sz="1400" b="0" i="0" u="none" strike="noStrike" kern="1200" cap="none" spc="0" normalizeH="0" baseline="0" noProof="0" dirty="0" smtClean="0">
                <a:ln>
                  <a:noFill/>
                </a:ln>
                <a:solidFill>
                  <a:schemeClr val="tx1"/>
                </a:solidFill>
                <a:effectLst/>
                <a:uLnTx/>
                <a:uFillTx/>
                <a:latin typeface="+mn-lt"/>
                <a:ea typeface="+mn-ea"/>
                <a:cs typeface="+mn-cs"/>
              </a:rPr>
              <a:t>planning</a:t>
            </a:r>
            <a:r>
              <a:rPr lang="en-US" sz="1400" dirty="0" smtClean="0"/>
              <a:t>, content or</a:t>
            </a:r>
          </a:p>
          <a:p>
            <a:pPr marR="0" algn="ctr" defTabSz="914400" rtl="0" eaLnBrk="1" fontAlgn="auto" latinLnBrk="0" hangingPunct="1">
              <a:lnSpc>
                <a:spcPct val="90000"/>
              </a:lnSpc>
              <a:spcBef>
                <a:spcPct val="20000"/>
              </a:spcBef>
              <a:spcAft>
                <a:spcPts val="0"/>
              </a:spcAft>
              <a:buClr>
                <a:schemeClr val="tx2"/>
              </a:buClr>
              <a:buSzPct val="150000"/>
              <a:tabLst/>
            </a:pPr>
            <a:r>
              <a:rPr kumimoji="0" lang="en-US" sz="1400" b="0" i="0" u="none" strike="noStrike" kern="1200" cap="none" spc="0" normalizeH="0" baseline="0" noProof="0" dirty="0" smtClean="0">
                <a:ln>
                  <a:noFill/>
                </a:ln>
                <a:solidFill>
                  <a:schemeClr val="tx1"/>
                </a:solidFill>
                <a:effectLst/>
                <a:uLnTx/>
                <a:uFillTx/>
                <a:latin typeface="+mn-lt"/>
                <a:ea typeface="+mn-ea"/>
                <a:cs typeface="+mn-cs"/>
              </a:rPr>
              <a:t>strategies</a:t>
            </a:r>
          </a:p>
        </p:txBody>
      </p:sp>
      <p:sp>
        <p:nvSpPr>
          <p:cNvPr id="29" name="Diamond 28"/>
          <p:cNvSpPr/>
          <p:nvPr/>
        </p:nvSpPr>
        <p:spPr>
          <a:xfrm>
            <a:off x="4521200" y="3981450"/>
            <a:ext cx="914400" cy="914400"/>
          </a:xfrm>
          <a:prstGeom prst="diamon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TextBox 29"/>
          <p:cNvSpPr txBox="1"/>
          <p:nvPr/>
        </p:nvSpPr>
        <p:spPr>
          <a:xfrm>
            <a:off x="4343400" y="2501900"/>
            <a:ext cx="1644650" cy="1371600"/>
          </a:xfrm>
          <a:prstGeom prst="rect">
            <a:avLst/>
          </a:prstGeom>
        </p:spPr>
        <p:txBody>
          <a:bodyPr vert="horz" wrap="none" lIns="0" tIns="0" rIns="0" bIns="0" rtlCol="0">
            <a:normAutofit/>
          </a:bodyPr>
          <a:lstStyle/>
          <a:p>
            <a:pPr marR="0" defTabSz="914400" rtl="0" eaLnBrk="1" fontAlgn="auto" latinLnBrk="0" hangingPunct="1">
              <a:lnSpc>
                <a:spcPct val="90000"/>
              </a:lnSpc>
              <a:spcBef>
                <a:spcPct val="20000"/>
              </a:spcBef>
              <a:spcAft>
                <a:spcPts val="0"/>
              </a:spcAft>
              <a:buClr>
                <a:schemeClr val="tx2"/>
              </a:buClr>
              <a:buSzPct val="150000"/>
              <a:tabLst/>
            </a:pPr>
            <a:r>
              <a:rPr kumimoji="0" lang="en-US" sz="1400" b="0" i="0" u="none" strike="noStrike" kern="1200" cap="none" spc="0" normalizeH="0" baseline="0" noProof="0" dirty="0" smtClean="0">
                <a:ln>
                  <a:noFill/>
                </a:ln>
                <a:solidFill>
                  <a:schemeClr val="tx1"/>
                </a:solidFill>
                <a:effectLst/>
                <a:uLnTx/>
                <a:uFillTx/>
                <a:latin typeface="+mn-lt"/>
                <a:ea typeface="+mn-ea"/>
                <a:cs typeface="+mn-cs"/>
              </a:rPr>
              <a:t>Informal observation,</a:t>
            </a:r>
          </a:p>
          <a:p>
            <a:pPr marR="0" defTabSz="914400" rtl="0" eaLnBrk="1" fontAlgn="auto" latinLnBrk="0" hangingPunct="1">
              <a:lnSpc>
                <a:spcPct val="90000"/>
              </a:lnSpc>
              <a:spcBef>
                <a:spcPct val="20000"/>
              </a:spcBef>
              <a:spcAft>
                <a:spcPts val="0"/>
              </a:spcAft>
              <a:buClr>
                <a:schemeClr val="tx2"/>
              </a:buClr>
              <a:buSzPct val="150000"/>
              <a:tabLst/>
            </a:pPr>
            <a:r>
              <a:rPr lang="en-US" sz="1400" dirty="0" smtClean="0"/>
              <a:t>joint lesson analysis,</a:t>
            </a:r>
          </a:p>
          <a:p>
            <a:pPr marR="0" defTabSz="914400" rtl="0" eaLnBrk="1" fontAlgn="auto" latinLnBrk="0" hangingPunct="1">
              <a:lnSpc>
                <a:spcPct val="90000"/>
              </a:lnSpc>
              <a:spcBef>
                <a:spcPct val="20000"/>
              </a:spcBef>
              <a:spcAft>
                <a:spcPts val="0"/>
              </a:spcAft>
              <a:buClr>
                <a:schemeClr val="tx2"/>
              </a:buClr>
              <a:buSzPct val="150000"/>
              <a:tabLst/>
            </a:pPr>
            <a:r>
              <a:rPr kumimoji="0" lang="en-US" sz="1400" b="0" i="0" u="none" strike="noStrike" kern="1200" cap="none" spc="0" normalizeH="0" baseline="0" noProof="0" dirty="0" smtClean="0">
                <a:ln>
                  <a:noFill/>
                </a:ln>
                <a:solidFill>
                  <a:schemeClr val="tx1"/>
                </a:solidFill>
                <a:effectLst/>
                <a:uLnTx/>
                <a:uFillTx/>
                <a:latin typeface="+mn-lt"/>
                <a:ea typeface="+mn-ea"/>
                <a:cs typeface="+mn-cs"/>
              </a:rPr>
              <a:t>review</a:t>
            </a:r>
            <a:r>
              <a:rPr kumimoji="0" lang="en-US" sz="1400" b="0" i="0" u="none" strike="noStrike" kern="1200" cap="none" spc="0" normalizeH="0" noProof="0" dirty="0" smtClean="0">
                <a:ln>
                  <a:noFill/>
                </a:ln>
                <a:solidFill>
                  <a:schemeClr val="tx1"/>
                </a:solidFill>
                <a:effectLst/>
                <a:uLnTx/>
                <a:uFillTx/>
                <a:latin typeface="+mn-lt"/>
                <a:ea typeface="+mn-ea"/>
                <a:cs typeface="+mn-cs"/>
              </a:rPr>
              <a:t> of PLP &amp;</a:t>
            </a:r>
          </a:p>
          <a:p>
            <a:pPr marR="0" defTabSz="914400" rtl="0" eaLnBrk="1" fontAlgn="auto" latinLnBrk="0" hangingPunct="1">
              <a:lnSpc>
                <a:spcPct val="90000"/>
              </a:lnSpc>
              <a:spcBef>
                <a:spcPct val="20000"/>
              </a:spcBef>
              <a:spcAft>
                <a:spcPts val="0"/>
              </a:spcAft>
              <a:buClr>
                <a:schemeClr val="tx2"/>
              </a:buClr>
              <a:buSzPct val="150000"/>
              <a:tabLst/>
            </a:pPr>
            <a:r>
              <a:rPr lang="en-US" sz="1400" baseline="0" dirty="0" smtClean="0"/>
              <a:t>designation</a:t>
            </a:r>
            <a:r>
              <a:rPr lang="en-US" sz="1400" dirty="0" smtClean="0"/>
              <a:t> of new</a:t>
            </a:r>
          </a:p>
          <a:p>
            <a:pPr marR="0" defTabSz="914400" rtl="0" eaLnBrk="1" fontAlgn="auto" latinLnBrk="0" hangingPunct="1">
              <a:lnSpc>
                <a:spcPct val="90000"/>
              </a:lnSpc>
              <a:spcBef>
                <a:spcPct val="20000"/>
              </a:spcBef>
              <a:spcAft>
                <a:spcPts val="0"/>
              </a:spcAft>
              <a:buClr>
                <a:schemeClr val="tx2"/>
              </a:buClr>
              <a:buSzPct val="150000"/>
              <a:tabLst/>
            </a:pPr>
            <a:r>
              <a:rPr kumimoji="0" lang="en-US" sz="1400" b="0" i="0" u="none" strike="noStrike" kern="1200" cap="none" spc="0" normalizeH="0" baseline="0" noProof="0" dirty="0" smtClean="0">
                <a:ln>
                  <a:noFill/>
                </a:ln>
                <a:solidFill>
                  <a:schemeClr val="tx1"/>
                </a:solidFill>
                <a:effectLst/>
                <a:uLnTx/>
                <a:uFillTx/>
                <a:latin typeface="+mn-lt"/>
                <a:ea typeface="+mn-ea"/>
                <a:cs typeface="+mn-cs"/>
              </a:rPr>
              <a:t>goals, if appropriate</a:t>
            </a:r>
          </a:p>
        </p:txBody>
      </p:sp>
      <p:cxnSp>
        <p:nvCxnSpPr>
          <p:cNvPr id="32" name="Straight Arrow Connector 31"/>
          <p:cNvCxnSpPr/>
          <p:nvPr/>
        </p:nvCxnSpPr>
        <p:spPr>
          <a:xfrm>
            <a:off x="5562600" y="4038600"/>
            <a:ext cx="1790700" cy="127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3" name="TextBox 32"/>
          <p:cNvSpPr txBox="1"/>
          <p:nvPr/>
        </p:nvSpPr>
        <p:spPr>
          <a:xfrm>
            <a:off x="5649384" y="4195233"/>
            <a:ext cx="1644650" cy="679450"/>
          </a:xfrm>
          <a:prstGeom prst="rect">
            <a:avLst/>
          </a:prstGeom>
        </p:spPr>
        <p:txBody>
          <a:bodyPr vert="horz" wrap="none" lIns="0" tIns="0" rIns="0" bIns="0" rtlCol="0">
            <a:normAutofit/>
          </a:bodyPr>
          <a:lstStyle/>
          <a:p>
            <a:pPr marR="0" algn="ctr" defTabSz="914400" rtl="0" eaLnBrk="1" fontAlgn="auto" latinLnBrk="0" hangingPunct="1">
              <a:lnSpc>
                <a:spcPct val="90000"/>
              </a:lnSpc>
              <a:spcBef>
                <a:spcPct val="20000"/>
              </a:spcBef>
              <a:spcAft>
                <a:spcPts val="0"/>
              </a:spcAft>
              <a:buClr>
                <a:schemeClr val="tx2"/>
              </a:buClr>
              <a:buSzPct val="150000"/>
              <a:tabLst/>
            </a:pPr>
            <a:r>
              <a:rPr lang="en-US" sz="1400" dirty="0" smtClean="0"/>
              <a:t>Implementation of new</a:t>
            </a:r>
          </a:p>
          <a:p>
            <a:pPr marR="0" algn="ctr" defTabSz="914400" rtl="0" eaLnBrk="1" fontAlgn="auto" latinLnBrk="0" hangingPunct="1">
              <a:lnSpc>
                <a:spcPct val="90000"/>
              </a:lnSpc>
              <a:spcBef>
                <a:spcPct val="20000"/>
              </a:spcBef>
              <a:spcAft>
                <a:spcPts val="0"/>
              </a:spcAft>
              <a:buClr>
                <a:schemeClr val="tx2"/>
              </a:buClr>
              <a:buSzPct val="150000"/>
              <a:tabLst/>
            </a:pPr>
            <a:r>
              <a:rPr kumimoji="0" lang="en-US" sz="1400" b="0" i="0" u="none" strike="noStrike" kern="1200" cap="none" spc="0" normalizeH="0" baseline="0" noProof="0" dirty="0" smtClean="0">
                <a:ln>
                  <a:noFill/>
                </a:ln>
                <a:solidFill>
                  <a:schemeClr val="tx1"/>
                </a:solidFill>
                <a:effectLst/>
                <a:uLnTx/>
                <a:uFillTx/>
                <a:latin typeface="+mn-lt"/>
                <a:ea typeface="+mn-ea"/>
                <a:cs typeface="+mn-cs"/>
              </a:rPr>
              <a:t>planning</a:t>
            </a:r>
            <a:r>
              <a:rPr lang="en-US" sz="1400" dirty="0" smtClean="0"/>
              <a:t>, content or</a:t>
            </a:r>
          </a:p>
          <a:p>
            <a:pPr marR="0" algn="ctr" defTabSz="914400" rtl="0" eaLnBrk="1" fontAlgn="auto" latinLnBrk="0" hangingPunct="1">
              <a:lnSpc>
                <a:spcPct val="90000"/>
              </a:lnSpc>
              <a:spcBef>
                <a:spcPct val="20000"/>
              </a:spcBef>
              <a:spcAft>
                <a:spcPts val="0"/>
              </a:spcAft>
              <a:buClr>
                <a:schemeClr val="tx2"/>
              </a:buClr>
              <a:buSzPct val="150000"/>
              <a:tabLst/>
            </a:pPr>
            <a:r>
              <a:rPr kumimoji="0" lang="en-US" sz="1400" b="0" i="0" u="none" strike="noStrike" kern="1200" cap="none" spc="0" normalizeH="0" baseline="0" noProof="0" dirty="0" smtClean="0">
                <a:ln>
                  <a:noFill/>
                </a:ln>
                <a:solidFill>
                  <a:schemeClr val="tx1"/>
                </a:solidFill>
                <a:effectLst/>
                <a:uLnTx/>
                <a:uFillTx/>
                <a:latin typeface="+mn-lt"/>
                <a:ea typeface="+mn-ea"/>
                <a:cs typeface="+mn-cs"/>
              </a:rPr>
              <a:t>strategies</a:t>
            </a:r>
          </a:p>
        </p:txBody>
      </p:sp>
      <p:sp>
        <p:nvSpPr>
          <p:cNvPr id="34" name="Diamond 33"/>
          <p:cNvSpPr/>
          <p:nvPr/>
        </p:nvSpPr>
        <p:spPr>
          <a:xfrm>
            <a:off x="7486650" y="3962400"/>
            <a:ext cx="914400" cy="914400"/>
          </a:xfrm>
          <a:prstGeom prst="diamon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TextBox 34"/>
          <p:cNvSpPr txBox="1"/>
          <p:nvPr/>
        </p:nvSpPr>
        <p:spPr>
          <a:xfrm>
            <a:off x="7200900" y="2487084"/>
            <a:ext cx="1644650" cy="1371600"/>
          </a:xfrm>
          <a:prstGeom prst="rect">
            <a:avLst/>
          </a:prstGeom>
        </p:spPr>
        <p:txBody>
          <a:bodyPr vert="horz" wrap="none" lIns="0" tIns="0" rIns="0" bIns="0" rtlCol="0">
            <a:normAutofit/>
          </a:bodyPr>
          <a:lstStyle/>
          <a:p>
            <a:pPr marR="0" defTabSz="914400" rtl="0" eaLnBrk="1" fontAlgn="auto" latinLnBrk="0" hangingPunct="1">
              <a:lnSpc>
                <a:spcPct val="90000"/>
              </a:lnSpc>
              <a:spcBef>
                <a:spcPct val="20000"/>
              </a:spcBef>
              <a:spcAft>
                <a:spcPts val="0"/>
              </a:spcAft>
              <a:buClr>
                <a:schemeClr val="tx2"/>
              </a:buClr>
              <a:buSzPct val="150000"/>
              <a:tabLst/>
            </a:pPr>
            <a:r>
              <a:rPr kumimoji="0" lang="en-US" sz="1400" b="0" i="0" u="none" strike="noStrike" kern="1200" cap="none" spc="0" normalizeH="0" baseline="0" noProof="0" dirty="0" smtClean="0">
                <a:ln>
                  <a:noFill/>
                </a:ln>
                <a:solidFill>
                  <a:schemeClr val="tx1"/>
                </a:solidFill>
                <a:effectLst/>
                <a:uLnTx/>
                <a:uFillTx/>
                <a:latin typeface="+mn-lt"/>
                <a:ea typeface="+mn-ea"/>
                <a:cs typeface="+mn-cs"/>
              </a:rPr>
              <a:t>Informal observation,</a:t>
            </a:r>
          </a:p>
          <a:p>
            <a:pPr marR="0" defTabSz="914400" rtl="0" eaLnBrk="1" fontAlgn="auto" latinLnBrk="0" hangingPunct="1">
              <a:lnSpc>
                <a:spcPct val="90000"/>
              </a:lnSpc>
              <a:spcBef>
                <a:spcPct val="20000"/>
              </a:spcBef>
              <a:spcAft>
                <a:spcPts val="0"/>
              </a:spcAft>
              <a:buClr>
                <a:schemeClr val="tx2"/>
              </a:buClr>
              <a:buSzPct val="150000"/>
              <a:tabLst/>
            </a:pPr>
            <a:r>
              <a:rPr lang="en-US" sz="1400" dirty="0" smtClean="0"/>
              <a:t>joint lesson analysis,</a:t>
            </a:r>
          </a:p>
          <a:p>
            <a:pPr marR="0" defTabSz="914400" rtl="0" eaLnBrk="1" fontAlgn="auto" latinLnBrk="0" hangingPunct="1">
              <a:lnSpc>
                <a:spcPct val="90000"/>
              </a:lnSpc>
              <a:spcBef>
                <a:spcPct val="20000"/>
              </a:spcBef>
              <a:spcAft>
                <a:spcPts val="0"/>
              </a:spcAft>
              <a:buClr>
                <a:schemeClr val="tx2"/>
              </a:buClr>
              <a:buSzPct val="150000"/>
              <a:tabLst/>
            </a:pPr>
            <a:r>
              <a:rPr kumimoji="0" lang="en-US" sz="1400" b="0" i="0" u="none" strike="noStrike" kern="1200" cap="none" spc="0" normalizeH="0" baseline="0" noProof="0" dirty="0" smtClean="0">
                <a:ln>
                  <a:noFill/>
                </a:ln>
                <a:solidFill>
                  <a:schemeClr val="tx1"/>
                </a:solidFill>
                <a:effectLst/>
                <a:uLnTx/>
                <a:uFillTx/>
                <a:latin typeface="+mn-lt"/>
                <a:ea typeface="+mn-ea"/>
                <a:cs typeface="+mn-cs"/>
              </a:rPr>
              <a:t>review</a:t>
            </a:r>
            <a:r>
              <a:rPr kumimoji="0" lang="en-US" sz="1400" b="0" i="0" u="none" strike="noStrike" kern="1200" cap="none" spc="0" normalizeH="0" noProof="0" dirty="0" smtClean="0">
                <a:ln>
                  <a:noFill/>
                </a:ln>
                <a:solidFill>
                  <a:schemeClr val="tx1"/>
                </a:solidFill>
                <a:effectLst/>
                <a:uLnTx/>
                <a:uFillTx/>
                <a:latin typeface="+mn-lt"/>
                <a:ea typeface="+mn-ea"/>
                <a:cs typeface="+mn-cs"/>
              </a:rPr>
              <a:t> of PLP &amp;</a:t>
            </a:r>
          </a:p>
          <a:p>
            <a:pPr marR="0" defTabSz="914400" rtl="0" eaLnBrk="1" fontAlgn="auto" latinLnBrk="0" hangingPunct="1">
              <a:lnSpc>
                <a:spcPct val="90000"/>
              </a:lnSpc>
              <a:spcBef>
                <a:spcPct val="20000"/>
              </a:spcBef>
              <a:spcAft>
                <a:spcPts val="0"/>
              </a:spcAft>
              <a:buClr>
                <a:schemeClr val="tx2"/>
              </a:buClr>
              <a:buSzPct val="150000"/>
              <a:tabLst/>
            </a:pPr>
            <a:r>
              <a:rPr lang="en-US" sz="1400" baseline="0" dirty="0" smtClean="0"/>
              <a:t>designation</a:t>
            </a:r>
            <a:r>
              <a:rPr lang="en-US" sz="1400" dirty="0" smtClean="0"/>
              <a:t> of new</a:t>
            </a:r>
          </a:p>
          <a:p>
            <a:pPr marR="0" defTabSz="914400" rtl="0" eaLnBrk="1" fontAlgn="auto" latinLnBrk="0" hangingPunct="1">
              <a:lnSpc>
                <a:spcPct val="90000"/>
              </a:lnSpc>
              <a:spcBef>
                <a:spcPct val="20000"/>
              </a:spcBef>
              <a:spcAft>
                <a:spcPts val="0"/>
              </a:spcAft>
              <a:buClr>
                <a:schemeClr val="tx2"/>
              </a:buClr>
              <a:buSzPct val="150000"/>
              <a:tabLst/>
            </a:pPr>
            <a:r>
              <a:rPr kumimoji="0" lang="en-US" sz="1400" b="0" i="0" u="none" strike="noStrike" kern="1200" cap="none" spc="0" normalizeH="0" baseline="0" noProof="0" dirty="0" smtClean="0">
                <a:ln>
                  <a:noFill/>
                </a:ln>
                <a:solidFill>
                  <a:schemeClr val="tx1"/>
                </a:solidFill>
                <a:effectLst/>
                <a:uLnTx/>
                <a:uFillTx/>
                <a:latin typeface="+mn-lt"/>
                <a:ea typeface="+mn-ea"/>
                <a:cs typeface="+mn-cs"/>
              </a:rPr>
              <a:t>goals, if appropriate</a:t>
            </a:r>
          </a:p>
        </p:txBody>
      </p:sp>
      <p:sp>
        <p:nvSpPr>
          <p:cNvPr id="36" name="Right Brace 35"/>
          <p:cNvSpPr/>
          <p:nvPr/>
        </p:nvSpPr>
        <p:spPr>
          <a:xfrm rot="16200000">
            <a:off x="6084363" y="418042"/>
            <a:ext cx="660399" cy="3291414"/>
          </a:xfrm>
          <a:prstGeom prst="rightBrace">
            <a:avLst>
              <a:gd name="adj1" fmla="val 8333"/>
              <a:gd name="adj2" fmla="val 49561"/>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7" name="TextBox 36"/>
          <p:cNvSpPr txBox="1"/>
          <p:nvPr/>
        </p:nvSpPr>
        <p:spPr>
          <a:xfrm>
            <a:off x="5490634" y="1176866"/>
            <a:ext cx="1644650" cy="679450"/>
          </a:xfrm>
          <a:prstGeom prst="rect">
            <a:avLst/>
          </a:prstGeom>
        </p:spPr>
        <p:txBody>
          <a:bodyPr vert="horz" wrap="none" lIns="0" tIns="0" rIns="0" bIns="0" rtlCol="0">
            <a:normAutofit/>
          </a:bodyPr>
          <a:lstStyle/>
          <a:p>
            <a:pPr marR="0" algn="ctr" defTabSz="914400" rtl="0" eaLnBrk="1" fontAlgn="auto" latinLnBrk="0" hangingPunct="1">
              <a:lnSpc>
                <a:spcPct val="90000"/>
              </a:lnSpc>
              <a:spcBef>
                <a:spcPct val="20000"/>
              </a:spcBef>
              <a:spcAft>
                <a:spcPts val="0"/>
              </a:spcAft>
              <a:buClr>
                <a:schemeClr val="tx2"/>
              </a:buClr>
              <a:buSzPct val="150000"/>
              <a:tabLst/>
            </a:pPr>
            <a:r>
              <a:rPr lang="en-US" sz="1400" dirty="0" smtClean="0"/>
              <a:t>Short cycles</a:t>
            </a:r>
          </a:p>
          <a:p>
            <a:pPr marR="0" algn="ctr" defTabSz="914400" rtl="0" eaLnBrk="1" fontAlgn="auto" latinLnBrk="0" hangingPunct="1">
              <a:lnSpc>
                <a:spcPct val="90000"/>
              </a:lnSpc>
              <a:spcBef>
                <a:spcPct val="20000"/>
              </a:spcBef>
              <a:spcAft>
                <a:spcPts val="0"/>
              </a:spcAft>
              <a:buClr>
                <a:schemeClr val="tx2"/>
              </a:buClr>
              <a:buSzPct val="150000"/>
              <a:tabLst/>
            </a:pPr>
            <a:r>
              <a:rPr kumimoji="0" lang="en-US" sz="1400" b="0" i="0" u="none" strike="noStrike" kern="1200" cap="none" spc="0" normalizeH="0" baseline="0" noProof="0" dirty="0" smtClean="0">
                <a:ln>
                  <a:noFill/>
                </a:ln>
                <a:solidFill>
                  <a:schemeClr val="tx1"/>
                </a:solidFill>
                <a:effectLst/>
                <a:uLnTx/>
                <a:uFillTx/>
                <a:latin typeface="+mn-lt"/>
                <a:ea typeface="+mn-ea"/>
                <a:cs typeface="+mn-cs"/>
              </a:rPr>
              <a:t>(3-4 weeks)</a:t>
            </a:r>
          </a:p>
        </p:txBody>
      </p:sp>
      <p:sp>
        <p:nvSpPr>
          <p:cNvPr id="38" name="Merge 37"/>
          <p:cNvSpPr/>
          <p:nvPr/>
        </p:nvSpPr>
        <p:spPr>
          <a:xfrm>
            <a:off x="4826000" y="5003800"/>
            <a:ext cx="336550" cy="285750"/>
          </a:xfrm>
          <a:prstGeom prst="flowChartMerg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Merge 38"/>
          <p:cNvSpPr/>
          <p:nvPr/>
        </p:nvSpPr>
        <p:spPr>
          <a:xfrm>
            <a:off x="7785100" y="5003800"/>
            <a:ext cx="336550" cy="285750"/>
          </a:xfrm>
          <a:prstGeom prst="flowChartMerg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TextBox 39"/>
          <p:cNvSpPr txBox="1"/>
          <p:nvPr/>
        </p:nvSpPr>
        <p:spPr>
          <a:xfrm>
            <a:off x="4093634" y="5408083"/>
            <a:ext cx="1644650" cy="679450"/>
          </a:xfrm>
          <a:prstGeom prst="rect">
            <a:avLst/>
          </a:prstGeom>
        </p:spPr>
        <p:txBody>
          <a:bodyPr vert="horz" wrap="none" lIns="0" tIns="0" rIns="0" bIns="0" rtlCol="0">
            <a:normAutofit/>
          </a:bodyPr>
          <a:lstStyle/>
          <a:p>
            <a:pPr marR="0" defTabSz="914400" rtl="0" eaLnBrk="1" fontAlgn="auto" latinLnBrk="0" hangingPunct="1">
              <a:lnSpc>
                <a:spcPct val="90000"/>
              </a:lnSpc>
              <a:spcBef>
                <a:spcPct val="20000"/>
              </a:spcBef>
              <a:spcAft>
                <a:spcPts val="0"/>
              </a:spcAft>
              <a:buClr>
                <a:schemeClr val="tx2"/>
              </a:buClr>
              <a:buSzPct val="150000"/>
              <a:tabLst/>
            </a:pPr>
            <a:r>
              <a:rPr lang="en-US" sz="1400" dirty="0" smtClean="0"/>
              <a:t>Student work collected</a:t>
            </a:r>
          </a:p>
          <a:p>
            <a:pPr marR="0" defTabSz="914400" rtl="0" eaLnBrk="1" fontAlgn="auto" latinLnBrk="0" hangingPunct="1">
              <a:lnSpc>
                <a:spcPct val="90000"/>
              </a:lnSpc>
              <a:spcBef>
                <a:spcPct val="20000"/>
              </a:spcBef>
              <a:spcAft>
                <a:spcPts val="0"/>
              </a:spcAft>
              <a:buClr>
                <a:schemeClr val="tx2"/>
              </a:buClr>
              <a:buSzPct val="150000"/>
              <a:tabLst/>
            </a:pPr>
            <a:r>
              <a:rPr lang="en-US" sz="1400" dirty="0" smtClean="0"/>
              <a:t>during the observation </a:t>
            </a:r>
            <a:r>
              <a:rPr kumimoji="0" lang="en-US" sz="1400" b="0" i="0" u="none" strike="noStrike" kern="1200" cap="none" spc="0" normalizeH="0" baseline="0" noProof="0" dirty="0" smtClean="0">
                <a:ln>
                  <a:noFill/>
                </a:ln>
                <a:solidFill>
                  <a:schemeClr val="tx1"/>
                </a:solidFill>
                <a:effectLst/>
                <a:uLnTx/>
                <a:uFillTx/>
                <a:latin typeface="+mn-lt"/>
                <a:ea typeface="+mn-ea"/>
                <a:cs typeface="+mn-cs"/>
              </a:rPr>
              <a:t>to</a:t>
            </a:r>
          </a:p>
          <a:p>
            <a:pPr marR="0" defTabSz="914400" rtl="0" eaLnBrk="1" fontAlgn="auto" latinLnBrk="0" hangingPunct="1">
              <a:lnSpc>
                <a:spcPct val="90000"/>
              </a:lnSpc>
              <a:spcBef>
                <a:spcPct val="20000"/>
              </a:spcBef>
              <a:spcAft>
                <a:spcPts val="0"/>
              </a:spcAft>
              <a:buClr>
                <a:schemeClr val="tx2"/>
              </a:buClr>
              <a:buSzPct val="150000"/>
              <a:tabLst/>
            </a:pPr>
            <a:r>
              <a:rPr kumimoji="0" lang="en-US" sz="1400" b="0" i="0" u="none" strike="noStrike" kern="1200" cap="none" spc="0" normalizeH="0" noProof="0" dirty="0" smtClean="0">
                <a:ln>
                  <a:noFill/>
                </a:ln>
                <a:solidFill>
                  <a:schemeClr val="tx1"/>
                </a:solidFill>
                <a:effectLst/>
                <a:uLnTx/>
                <a:uFillTx/>
                <a:latin typeface="+mn-lt"/>
                <a:ea typeface="+mn-ea"/>
                <a:cs typeface="+mn-cs"/>
              </a:rPr>
              <a:t> assess cognitive demand</a:t>
            </a:r>
            <a:endParaRPr kumimoji="0" lang="en-US" sz="1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41" name="TextBox 40"/>
          <p:cNvSpPr txBox="1"/>
          <p:nvPr/>
        </p:nvSpPr>
        <p:spPr>
          <a:xfrm>
            <a:off x="6862235" y="5399616"/>
            <a:ext cx="1644650" cy="679450"/>
          </a:xfrm>
          <a:prstGeom prst="rect">
            <a:avLst/>
          </a:prstGeom>
        </p:spPr>
        <p:txBody>
          <a:bodyPr vert="horz" wrap="none" lIns="0" tIns="0" rIns="0" bIns="0" rtlCol="0">
            <a:normAutofit/>
          </a:bodyPr>
          <a:lstStyle/>
          <a:p>
            <a:pPr marR="0" defTabSz="914400" rtl="0" eaLnBrk="1" fontAlgn="auto" latinLnBrk="0" hangingPunct="1">
              <a:lnSpc>
                <a:spcPct val="90000"/>
              </a:lnSpc>
              <a:spcBef>
                <a:spcPct val="20000"/>
              </a:spcBef>
              <a:spcAft>
                <a:spcPts val="0"/>
              </a:spcAft>
              <a:buClr>
                <a:schemeClr val="tx2"/>
              </a:buClr>
              <a:buSzPct val="150000"/>
              <a:tabLst/>
            </a:pPr>
            <a:r>
              <a:rPr lang="en-US" sz="1400" dirty="0" smtClean="0"/>
              <a:t>Student work collected</a:t>
            </a:r>
          </a:p>
          <a:p>
            <a:pPr marR="0" defTabSz="914400" rtl="0" eaLnBrk="1" fontAlgn="auto" latinLnBrk="0" hangingPunct="1">
              <a:lnSpc>
                <a:spcPct val="90000"/>
              </a:lnSpc>
              <a:spcBef>
                <a:spcPct val="20000"/>
              </a:spcBef>
              <a:spcAft>
                <a:spcPts val="0"/>
              </a:spcAft>
              <a:buClr>
                <a:schemeClr val="tx2"/>
              </a:buClr>
              <a:buSzPct val="150000"/>
              <a:tabLst/>
            </a:pPr>
            <a:r>
              <a:rPr lang="en-US" sz="1400" dirty="0" smtClean="0"/>
              <a:t>during the observation </a:t>
            </a:r>
            <a:r>
              <a:rPr kumimoji="0" lang="en-US" sz="1400" b="0" i="0" u="none" strike="noStrike" kern="1200" cap="none" spc="0" normalizeH="0" baseline="0" noProof="0" dirty="0" smtClean="0">
                <a:ln>
                  <a:noFill/>
                </a:ln>
                <a:solidFill>
                  <a:schemeClr val="tx1"/>
                </a:solidFill>
                <a:effectLst/>
                <a:uLnTx/>
                <a:uFillTx/>
                <a:latin typeface="+mn-lt"/>
                <a:ea typeface="+mn-ea"/>
                <a:cs typeface="+mn-cs"/>
              </a:rPr>
              <a:t>to</a:t>
            </a:r>
          </a:p>
          <a:p>
            <a:pPr marR="0" defTabSz="914400" rtl="0" eaLnBrk="1" fontAlgn="auto" latinLnBrk="0" hangingPunct="1">
              <a:lnSpc>
                <a:spcPct val="90000"/>
              </a:lnSpc>
              <a:spcBef>
                <a:spcPct val="20000"/>
              </a:spcBef>
              <a:spcAft>
                <a:spcPts val="0"/>
              </a:spcAft>
              <a:buClr>
                <a:schemeClr val="tx2"/>
              </a:buClr>
              <a:buSzPct val="150000"/>
              <a:tabLst/>
            </a:pPr>
            <a:r>
              <a:rPr kumimoji="0" lang="en-US" sz="1400" b="0" i="0" u="none" strike="noStrike" kern="1200" cap="none" spc="0" normalizeH="0" noProof="0" dirty="0" smtClean="0">
                <a:ln>
                  <a:noFill/>
                </a:ln>
                <a:solidFill>
                  <a:schemeClr val="tx1"/>
                </a:solidFill>
                <a:effectLst/>
                <a:uLnTx/>
                <a:uFillTx/>
                <a:latin typeface="+mn-lt"/>
                <a:ea typeface="+mn-ea"/>
                <a:cs typeface="+mn-cs"/>
              </a:rPr>
              <a:t> assess cognitive demand</a:t>
            </a:r>
            <a:endParaRPr kumimoji="0" lang="en-US" sz="1400" b="0" i="0" u="none" strike="noStrike" kern="1200" cap="none"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39732212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p:txBody>
          <a:bodyPr>
            <a:normAutofit/>
          </a:bodyPr>
          <a:lstStyle/>
          <a:p>
            <a:pPr eaLnBrk="1" hangingPunct="1"/>
            <a:r>
              <a:rPr lang="en-US" sz="2400" dirty="0" smtClean="0"/>
              <a:t>Essential Characteristics of Systems of Teacher Evaluation</a:t>
            </a:r>
          </a:p>
        </p:txBody>
      </p:sp>
      <p:sp>
        <p:nvSpPr>
          <p:cNvPr id="51203" name="Rectangle 3"/>
          <p:cNvSpPr>
            <a:spLocks noGrp="1" noChangeArrowheads="1"/>
          </p:cNvSpPr>
          <p:nvPr>
            <p:ph type="body" idx="4294967295"/>
          </p:nvPr>
        </p:nvSpPr>
        <p:spPr>
          <a:xfrm>
            <a:off x="914400" y="1600200"/>
            <a:ext cx="7772400" cy="4530725"/>
          </a:xfrm>
          <a:prstGeom prst="rect">
            <a:avLst/>
          </a:prstGeom>
          <a:noFill/>
        </p:spPr>
        <p:txBody>
          <a:bodyPr/>
          <a:lstStyle/>
          <a:p>
            <a:pPr eaLnBrk="1" hangingPunct="1"/>
            <a:endParaRPr lang="en-US" dirty="0" smtClean="0"/>
          </a:p>
          <a:p>
            <a:pPr eaLnBrk="1" hangingPunct="1"/>
            <a:r>
              <a:rPr lang="en-US" sz="2400" dirty="0" smtClean="0"/>
              <a:t>Accurate, Reliable, and Valid</a:t>
            </a:r>
          </a:p>
          <a:p>
            <a:pPr eaLnBrk="1" hangingPunct="1"/>
            <a:endParaRPr lang="en-US" sz="2400" dirty="0" smtClean="0"/>
          </a:p>
          <a:p>
            <a:pPr eaLnBrk="1" hangingPunct="1"/>
            <a:r>
              <a:rPr lang="en-US" sz="2400" dirty="0" smtClean="0"/>
              <a:t>Educative</a:t>
            </a:r>
          </a:p>
        </p:txBody>
      </p:sp>
    </p:spTree>
    <p:extLst>
      <p:ext uri="{BB962C8B-B14F-4D97-AF65-F5344CB8AC3E}">
        <p14:creationId xmlns:p14="http://schemas.microsoft.com/office/powerpoint/2010/main" val="142586149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1203">
                                            <p:txEl>
                                              <p:pRg st="1" end="1"/>
                                            </p:txEl>
                                          </p:spTgt>
                                        </p:tgtEl>
                                        <p:attrNameLst>
                                          <p:attrName>style.visibility</p:attrName>
                                        </p:attrNameLst>
                                      </p:cBhvr>
                                      <p:to>
                                        <p:strVal val="visible"/>
                                      </p:to>
                                    </p:set>
                                    <p:anim calcmode="lin" valueType="num">
                                      <p:cBhvr additive="base">
                                        <p:cTn id="7" dur="500" fill="hold"/>
                                        <p:tgtEl>
                                          <p:spTgt spid="5120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120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1203">
                                            <p:txEl>
                                              <p:pRg st="3" end="3"/>
                                            </p:txEl>
                                          </p:spTgt>
                                        </p:tgtEl>
                                        <p:attrNameLst>
                                          <p:attrName>style.visibility</p:attrName>
                                        </p:attrNameLst>
                                      </p:cBhvr>
                                      <p:to>
                                        <p:strVal val="visible"/>
                                      </p:to>
                                    </p:set>
                                    <p:anim calcmode="lin" valueType="num">
                                      <p:cBhvr additive="base">
                                        <p:cTn id="13" dur="500" fill="hold"/>
                                        <p:tgtEl>
                                          <p:spTgt spid="51203">
                                            <p:txEl>
                                              <p:pRg st="3" end="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120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solidFill>
                  <a:prstClr val="black"/>
                </a:solidFill>
              </a:rPr>
              <a:t>n</a:t>
            </a:r>
          </a:p>
        </p:txBody>
      </p:sp>
      <p:sp>
        <p:nvSpPr>
          <p:cNvPr id="61442" name="Rectangle 2"/>
          <p:cNvSpPr>
            <a:spLocks noGrp="1" noChangeArrowheads="1"/>
          </p:cNvSpPr>
          <p:nvPr>
            <p:ph type="title"/>
          </p:nvPr>
        </p:nvSpPr>
        <p:spPr>
          <a:xfrm>
            <a:off x="914400" y="277813"/>
            <a:ext cx="7772400" cy="787400"/>
          </a:xfrm>
        </p:spPr>
        <p:txBody>
          <a:bodyPr>
            <a:normAutofit/>
          </a:bodyPr>
          <a:lstStyle/>
          <a:p>
            <a:pPr eaLnBrk="1" hangingPunct="1"/>
            <a:r>
              <a:rPr lang="en-US" dirty="0" smtClean="0"/>
              <a:t>Why is Accuracy Important?</a:t>
            </a:r>
          </a:p>
        </p:txBody>
      </p:sp>
      <p:graphicFrame>
        <p:nvGraphicFramePr>
          <p:cNvPr id="61443" name="Group 3"/>
          <p:cNvGraphicFramePr>
            <a:graphicFrameLocks noGrp="1"/>
          </p:cNvGraphicFramePr>
          <p:nvPr>
            <p:ph idx="1"/>
          </p:nvPr>
        </p:nvGraphicFramePr>
        <p:xfrm>
          <a:off x="566738" y="1752600"/>
          <a:ext cx="8001000" cy="4618038"/>
        </p:xfrm>
        <a:graphic>
          <a:graphicData uri="http://schemas.openxmlformats.org/drawingml/2006/table">
            <a:tbl>
              <a:tblPr/>
              <a:tblGrid>
                <a:gridCol w="4000500"/>
                <a:gridCol w="4000500"/>
              </a:tblGrid>
              <a:tr h="2514773">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High Rigor</a:t>
                      </a: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8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8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8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8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8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Low ←---------------------------------------</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8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8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8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8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8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8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Level of Stakes -------------------→High</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0326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4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         </a:t>
                      </a: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      </a:t>
                      </a: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800" b="0" i="0" u="none" strike="noStrike" cap="none" normalizeH="0" baseline="0" dirty="0" smtClean="0">
                        <a:ln>
                          <a:noFill/>
                        </a:ln>
                        <a:solidFill>
                          <a:schemeClr val="tx1"/>
                        </a:solidFill>
                        <a:effectLst/>
                        <a:latin typeface="Arial" charset="0"/>
                      </a:endParaRPr>
                    </a:p>
                    <a:p>
                      <a:pPr marL="0" marR="0" lvl="0" indent="0" algn="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800" b="0" i="0" u="none" strike="noStrike" cap="none" normalizeH="0" baseline="0" dirty="0" smtClean="0">
                        <a:ln>
                          <a:noFill/>
                        </a:ln>
                        <a:solidFill>
                          <a:schemeClr val="tx1"/>
                        </a:solidFill>
                        <a:effectLst/>
                        <a:latin typeface="Arial" charset="0"/>
                      </a:endParaRPr>
                    </a:p>
                    <a:p>
                      <a:pPr marL="0" marR="0" lvl="0" indent="0" algn="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Low Rigor</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300" b="0" i="0" u="none" strike="noStrike" cap="none" normalizeH="0" baseline="0" dirty="0" smtClean="0">
                        <a:ln>
                          <a:noFill/>
                        </a:ln>
                        <a:solidFill>
                          <a:schemeClr val="accent2"/>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300" b="0" i="0" u="none" strike="noStrike" cap="none" normalizeH="0" baseline="0" dirty="0" smtClean="0">
                        <a:ln>
                          <a:noFill/>
                        </a:ln>
                        <a:solidFill>
                          <a:schemeClr val="accent2"/>
                        </a:solidFill>
                        <a:effectLst/>
                        <a:latin typeface="Arial"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527722071"/>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1442"/>
                                        </p:tgtEl>
                                        <p:attrNameLst>
                                          <p:attrName>style.visibility</p:attrName>
                                        </p:attrNameLst>
                                      </p:cBhvr>
                                      <p:to>
                                        <p:strVal val="visible"/>
                                      </p:to>
                                    </p:set>
                                    <p:animEffect transition="in" filter="fade">
                                      <p:cBhvr>
                                        <p:cTn id="7" dur="2000"/>
                                        <p:tgtEl>
                                          <p:spTgt spid="614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2" grpId="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dirty="0" smtClean="0">
              <a:solidFill>
                <a:prstClr val="black"/>
              </a:solidFill>
            </a:endParaRPr>
          </a:p>
        </p:txBody>
      </p:sp>
      <p:sp>
        <p:nvSpPr>
          <p:cNvPr id="61442" name="Rectangle 2"/>
          <p:cNvSpPr>
            <a:spLocks noGrp="1" noChangeArrowheads="1"/>
          </p:cNvSpPr>
          <p:nvPr>
            <p:ph type="title"/>
          </p:nvPr>
        </p:nvSpPr>
        <p:spPr>
          <a:xfrm>
            <a:off x="914400" y="277813"/>
            <a:ext cx="7772400" cy="787400"/>
          </a:xfrm>
        </p:spPr>
        <p:txBody>
          <a:bodyPr>
            <a:normAutofit/>
          </a:bodyPr>
          <a:lstStyle/>
          <a:p>
            <a:pPr eaLnBrk="1" hangingPunct="1"/>
            <a:r>
              <a:rPr lang="en-US" dirty="0" smtClean="0"/>
              <a:t>Beware High-Stakes, Low-Rigor Systems</a:t>
            </a:r>
          </a:p>
        </p:txBody>
      </p:sp>
      <p:graphicFrame>
        <p:nvGraphicFramePr>
          <p:cNvPr id="61443" name="Group 3"/>
          <p:cNvGraphicFramePr>
            <a:graphicFrameLocks noGrp="1"/>
          </p:cNvGraphicFramePr>
          <p:nvPr>
            <p:ph idx="1"/>
          </p:nvPr>
        </p:nvGraphicFramePr>
        <p:xfrm>
          <a:off x="566738" y="1752600"/>
          <a:ext cx="8001000" cy="4773613"/>
        </p:xfrm>
        <a:graphic>
          <a:graphicData uri="http://schemas.openxmlformats.org/drawingml/2006/table">
            <a:tbl>
              <a:tblPr/>
              <a:tblGrid>
                <a:gridCol w="4000500"/>
                <a:gridCol w="4000500"/>
              </a:tblGrid>
              <a:tr h="2670297">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High Rigor</a:t>
                      </a: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800" b="0" i="0" u="none" strike="noStrike" cap="none" normalizeH="0" baseline="0" dirty="0" smtClean="0">
                        <a:ln>
                          <a:noFill/>
                        </a:ln>
                        <a:solidFill>
                          <a:schemeClr val="tx1"/>
                        </a:solidFill>
                        <a:effectLst/>
                        <a:latin typeface="Arial" charset="0"/>
                      </a:endParaRPr>
                    </a:p>
                    <a:p>
                      <a:pPr marL="471488" marR="0" lvl="1" indent="0" algn="l" defTabSz="914400" rtl="0" eaLnBrk="1" fontAlgn="base" latinLnBrk="0" hangingPunct="1">
                        <a:lnSpc>
                          <a:spcPct val="100000"/>
                        </a:lnSpc>
                        <a:spcBef>
                          <a:spcPct val="20000"/>
                        </a:spcBef>
                        <a:spcAft>
                          <a:spcPct val="0"/>
                        </a:spcAft>
                        <a:buClr>
                          <a:schemeClr val="accent1"/>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Structured Mentoring Programs, e.g. New Teacher Center</a:t>
                      </a: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8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8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8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Low ←---------------------------------------</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8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8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National Board Certification</a:t>
                      </a: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Praxis III</a:t>
                      </a: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8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8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8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Level of Stakes -------------------→High</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03316">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4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         </a:t>
                      </a: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      Informal Mentoring Programs</a:t>
                      </a: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      Traditional Evaluation Systems</a:t>
                      </a:r>
                    </a:p>
                    <a:p>
                      <a:pPr marL="0" marR="0" lvl="0" indent="0" algn="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800" b="0" i="0" u="none" strike="noStrike" cap="none" normalizeH="0" baseline="0" dirty="0" smtClean="0">
                        <a:ln>
                          <a:noFill/>
                        </a:ln>
                        <a:solidFill>
                          <a:schemeClr val="tx1"/>
                        </a:solidFill>
                        <a:effectLst/>
                        <a:latin typeface="Arial" charset="0"/>
                      </a:endParaRPr>
                    </a:p>
                    <a:p>
                      <a:pPr marL="0" marR="0" lvl="0" indent="0" algn="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Low Rigor</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300" b="0" i="0" u="none" strike="noStrike" cap="none" normalizeH="0" baseline="0" dirty="0" smtClean="0">
                        <a:ln>
                          <a:noFill/>
                        </a:ln>
                        <a:solidFill>
                          <a:schemeClr val="accent2"/>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300" b="0" i="0" u="none" strike="noStrike" cap="none" normalizeH="0" baseline="0" dirty="0" smtClean="0">
                        <a:ln>
                          <a:noFill/>
                        </a:ln>
                        <a:solidFill>
                          <a:schemeClr val="accent2"/>
                        </a:solidFill>
                        <a:effectLst/>
                        <a:latin typeface="Arial" charset="0"/>
                      </a:endParaRPr>
                    </a:p>
                    <a:p>
                      <a:pPr marL="909638" marR="0" lvl="2" indent="0" algn="l" defTabSz="914400" rtl="0" eaLnBrk="1" fontAlgn="base" latinLnBrk="0" hangingPunct="1">
                        <a:lnSpc>
                          <a:spcPct val="100000"/>
                        </a:lnSpc>
                        <a:spcBef>
                          <a:spcPct val="20000"/>
                        </a:spcBef>
                        <a:spcAft>
                          <a:spcPct val="0"/>
                        </a:spcAft>
                        <a:buClr>
                          <a:schemeClr val="folHlink"/>
                        </a:buClr>
                        <a:buSzPct val="55000"/>
                        <a:buFont typeface="Wingdings" pitchFamily="2" charset="2"/>
                        <a:buNone/>
                        <a:tabLst/>
                      </a:pPr>
                      <a:r>
                        <a:rPr kumimoji="0" lang="en-US" sz="2000" b="0" i="0" u="none" strike="noStrike" cap="none" normalizeH="0" baseline="0" dirty="0" smtClean="0">
                          <a:ln>
                            <a:noFill/>
                          </a:ln>
                          <a:solidFill>
                            <a:schemeClr val="accent2"/>
                          </a:solidFill>
                          <a:effectLst/>
                          <a:latin typeface="Arial" charset="0"/>
                        </a:rPr>
                        <a:t>DANGER!!</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947270554"/>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1442"/>
                                        </p:tgtEl>
                                        <p:attrNameLst>
                                          <p:attrName>style.visibility</p:attrName>
                                        </p:attrNameLst>
                                      </p:cBhvr>
                                      <p:to>
                                        <p:strVal val="visible"/>
                                      </p:to>
                                    </p:set>
                                    <p:animEffect transition="in" filter="fade">
                                      <p:cBhvr>
                                        <p:cTn id="7" dur="2000"/>
                                        <p:tgtEl>
                                          <p:spTgt spid="614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63354" cy="990600"/>
          </a:xfrm>
        </p:spPr>
        <p:txBody>
          <a:bodyPr>
            <a:normAutofit/>
          </a:bodyPr>
          <a:lstStyle/>
          <a:p>
            <a:r>
              <a:rPr lang="en-US" dirty="0" smtClean="0"/>
              <a:t>Why “Educative”?</a:t>
            </a:r>
            <a:endParaRPr lang="en-US" dirty="0"/>
          </a:p>
        </p:txBody>
      </p:sp>
      <p:pic>
        <p:nvPicPr>
          <p:cNvPr id="4" name="Content Placeholder 30" descr="normal distribution.png"/>
          <p:cNvPicPr>
            <a:picLocks noChangeAspect="1"/>
          </p:cNvPicPr>
          <p:nvPr/>
        </p:nvPicPr>
        <p:blipFill>
          <a:blip r:embed="rId3"/>
          <a:stretch>
            <a:fillRect/>
          </a:stretch>
        </p:blipFill>
        <p:spPr>
          <a:xfrm>
            <a:off x="1120070" y="2352823"/>
            <a:ext cx="6576130" cy="2731776"/>
          </a:xfrm>
          <a:prstGeom prst="rect">
            <a:avLst/>
          </a:prstGeom>
        </p:spPr>
      </p:pic>
      <p:cxnSp>
        <p:nvCxnSpPr>
          <p:cNvPr id="6" name="Straight Connector 5"/>
          <p:cNvCxnSpPr/>
          <p:nvPr/>
        </p:nvCxnSpPr>
        <p:spPr>
          <a:xfrm>
            <a:off x="666335" y="4935037"/>
            <a:ext cx="8301819" cy="0"/>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pic>
        <p:nvPicPr>
          <p:cNvPr id="7" name="Picture 6" descr="white space.png"/>
          <p:cNvPicPr>
            <a:picLocks noChangeAspect="1"/>
          </p:cNvPicPr>
          <p:nvPr/>
        </p:nvPicPr>
        <p:blipFill>
          <a:blip r:embed="rId4"/>
          <a:stretch>
            <a:fillRect/>
          </a:stretch>
        </p:blipFill>
        <p:spPr>
          <a:xfrm>
            <a:off x="133563" y="4961642"/>
            <a:ext cx="9010437" cy="1256217"/>
          </a:xfrm>
          <a:prstGeom prst="rect">
            <a:avLst/>
          </a:prstGeom>
        </p:spPr>
      </p:pic>
      <p:cxnSp>
        <p:nvCxnSpPr>
          <p:cNvPr id="8" name="Straight Connector 7"/>
          <p:cNvCxnSpPr/>
          <p:nvPr/>
        </p:nvCxnSpPr>
        <p:spPr>
          <a:xfrm rot="5400000" flipH="1" flipV="1">
            <a:off x="2639762" y="3709851"/>
            <a:ext cx="3217205"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5400000" flipH="1" flipV="1">
            <a:off x="-918557" y="3350145"/>
            <a:ext cx="3169784"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rot="16200000">
            <a:off x="-1292646" y="2904043"/>
            <a:ext cx="3221752" cy="461665"/>
          </a:xfrm>
          <a:prstGeom prst="rect">
            <a:avLst/>
          </a:prstGeom>
          <a:noFill/>
        </p:spPr>
        <p:txBody>
          <a:bodyPr wrap="square" rtlCol="0">
            <a:spAutoFit/>
          </a:bodyPr>
          <a:lstStyle/>
          <a:p>
            <a:r>
              <a:rPr lang="en-US" sz="2400" dirty="0" smtClean="0">
                <a:solidFill>
                  <a:prstClr val="black"/>
                </a:solidFill>
                <a:latin typeface="Arial"/>
              </a:rPr>
              <a:t>Number of Teachers</a:t>
            </a:r>
            <a:endParaRPr lang="en-US" sz="2400" dirty="0">
              <a:solidFill>
                <a:prstClr val="black"/>
              </a:solidFill>
              <a:latin typeface="Arial"/>
            </a:endParaRPr>
          </a:p>
        </p:txBody>
      </p:sp>
      <p:sp>
        <p:nvSpPr>
          <p:cNvPr id="12" name="TextBox 11"/>
          <p:cNvSpPr txBox="1"/>
          <p:nvPr/>
        </p:nvSpPr>
        <p:spPr>
          <a:xfrm>
            <a:off x="2286000" y="5257800"/>
            <a:ext cx="4038600" cy="523220"/>
          </a:xfrm>
          <a:prstGeom prst="rect">
            <a:avLst/>
          </a:prstGeom>
          <a:noFill/>
        </p:spPr>
        <p:txBody>
          <a:bodyPr wrap="square" rtlCol="0">
            <a:spAutoFit/>
          </a:bodyPr>
          <a:lstStyle/>
          <a:p>
            <a:r>
              <a:rPr lang="en-US" sz="2800" dirty="0" smtClean="0">
                <a:solidFill>
                  <a:prstClr val="black"/>
                </a:solidFill>
                <a:latin typeface="Arial"/>
              </a:rPr>
              <a:t>“Teacher Effectiveness”</a:t>
            </a:r>
          </a:p>
        </p:txBody>
      </p:sp>
    </p:spTree>
    <p:extLst>
      <p:ext uri="{BB962C8B-B14F-4D97-AF65-F5344CB8AC3E}">
        <p14:creationId xmlns:p14="http://schemas.microsoft.com/office/powerpoint/2010/main" val="20230248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mph" presetSubtype="0" fill="hold" nodeType="clickEffect">
                                  <p:stCondLst>
                                    <p:cond delay="0"/>
                                  </p:stCondLst>
                                  <p:childTnLst>
                                    <p:animScale>
                                      <p:cBhvr>
                                        <p:cTn id="11" dur="2000" fill="hold"/>
                                        <p:tgtEl>
                                          <p:spTgt spid="4"/>
                                        </p:tgtEl>
                                      </p:cBhvr>
                                      <p:by x="100000" y="135000"/>
                                    </p:animScale>
                                  </p:childTnLst>
                                </p:cTn>
                              </p:par>
                              <p:par>
                                <p:cTn id="12" presetID="56" presetClass="path" presetSubtype="0" accel="50000" decel="50000" fill="hold" nodeType="withEffect">
                                  <p:stCondLst>
                                    <p:cond delay="0"/>
                                  </p:stCondLst>
                                  <p:childTnLst>
                                    <p:animMotion origin="layout" path="M -2.77778E-7 3.7037E-7 L 0.19948 -0.05741 " pathEditMode="relative" rAng="0" ptsTypes="AA">
                                      <p:cBhvr>
                                        <p:cTn id="13" dur="3000" fill="hold"/>
                                        <p:tgtEl>
                                          <p:spTgt spid="4"/>
                                        </p:tgtEl>
                                        <p:attrNameLst>
                                          <p:attrName>ppt_x</p:attrName>
                                          <p:attrName>ppt_y</p:attrName>
                                        </p:attrNameLst>
                                      </p:cBhvr>
                                      <p:rCtr x="10000" y="-29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Final MET Reports</a:t>
            </a:r>
            <a:endParaRPr lang="en-US" dirty="0"/>
          </a:p>
        </p:txBody>
      </p:sp>
      <p:pic>
        <p:nvPicPr>
          <p:cNvPr id="6" name="Content Placeholder 5" descr="Screen Shot 2013-01-12 at 8.45.57 AM.png"/>
          <p:cNvPicPr>
            <a:picLocks noGrp="1" noChangeAspect="1"/>
          </p:cNvPicPr>
          <p:nvPr>
            <p:ph sz="quarter" idx="11"/>
          </p:nvPr>
        </p:nvPicPr>
        <p:blipFill>
          <a:blip r:embed="rId2">
            <a:extLst>
              <a:ext uri="{28A0092B-C50C-407E-A947-70E740481C1C}">
                <a14:useLocalDpi xmlns:a14="http://schemas.microsoft.com/office/drawing/2010/main" val="0"/>
              </a:ext>
            </a:extLst>
          </a:blip>
          <a:srcRect l="-2648" r="-2648"/>
          <a:stretch>
            <a:fillRect/>
          </a:stretch>
        </p:blipFill>
        <p:spPr/>
      </p:pic>
      <p:pic>
        <p:nvPicPr>
          <p:cNvPr id="7" name="Content Placeholder 6" descr="Screen Shot 2013-01-12 at 8.46.40 AM.png"/>
          <p:cNvPicPr>
            <a:picLocks noGrp="1" noChangeAspect="1"/>
          </p:cNvPicPr>
          <p:nvPr>
            <p:ph sz="quarter" idx="12"/>
          </p:nvPr>
        </p:nvPicPr>
        <p:blipFill>
          <a:blip r:embed="rId3">
            <a:extLst>
              <a:ext uri="{28A0092B-C50C-407E-A947-70E740481C1C}">
                <a14:useLocalDpi xmlns:a14="http://schemas.microsoft.com/office/drawing/2010/main" val="0"/>
              </a:ext>
            </a:extLst>
          </a:blip>
          <a:srcRect l="-2391" r="-2391"/>
          <a:stretch>
            <a:fillRect/>
          </a:stretch>
        </p:blipFill>
        <p:spPr/>
      </p:pic>
    </p:spTree>
    <p:extLst>
      <p:ext uri="{BB962C8B-B14F-4D97-AF65-F5344CB8AC3E}">
        <p14:creationId xmlns:p14="http://schemas.microsoft.com/office/powerpoint/2010/main" val="144752230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3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1447800"/>
            <a:ext cx="4984750" cy="389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itle 1"/>
          <p:cNvSpPr>
            <a:spLocks noGrp="1"/>
          </p:cNvSpPr>
          <p:nvPr>
            <p:ph type="title"/>
          </p:nvPr>
        </p:nvSpPr>
        <p:spPr>
          <a:xfrm>
            <a:off x="457200" y="304800"/>
            <a:ext cx="8623300" cy="762000"/>
          </a:xfrm>
        </p:spPr>
        <p:txBody>
          <a:bodyPr>
            <a:normAutofit/>
          </a:bodyPr>
          <a:lstStyle/>
          <a:p>
            <a:r>
              <a:rPr lang="en-US" dirty="0" smtClean="0">
                <a:ea typeface="ＭＳ Ｐゴシック" pitchFamily="34" charset="-128"/>
              </a:rPr>
              <a:t>The Measures of Effective Teaching project</a:t>
            </a:r>
          </a:p>
        </p:txBody>
      </p:sp>
      <p:grpSp>
        <p:nvGrpSpPr>
          <p:cNvPr id="11269" name="Group 13"/>
          <p:cNvGrpSpPr>
            <a:grpSpLocks/>
          </p:cNvGrpSpPr>
          <p:nvPr/>
        </p:nvGrpSpPr>
        <p:grpSpPr bwMode="auto">
          <a:xfrm>
            <a:off x="8153400" y="1203325"/>
            <a:ext cx="876300" cy="854075"/>
            <a:chOff x="7549302" y="1143768"/>
            <a:chExt cx="1150462" cy="1120363"/>
          </a:xfrm>
        </p:grpSpPr>
        <p:sp>
          <p:nvSpPr>
            <p:cNvPr id="15" name="Oval Callout 14"/>
            <p:cNvSpPr>
              <a:spLocks noChangeArrowheads="1"/>
            </p:cNvSpPr>
            <p:nvPr/>
          </p:nvSpPr>
          <p:spPr bwMode="auto">
            <a:xfrm rot="1321595">
              <a:off x="7549302" y="1143768"/>
              <a:ext cx="1150462" cy="1114116"/>
            </a:xfrm>
            <a:prstGeom prst="wedgeEllipseCallout">
              <a:avLst>
                <a:gd name="adj1" fmla="val -20833"/>
                <a:gd name="adj2" fmla="val 62500"/>
              </a:avLst>
            </a:prstGeom>
            <a:solidFill>
              <a:schemeClr val="tx2"/>
            </a:solidFill>
            <a:ln w="76200">
              <a:solidFill>
                <a:srgbClr val="E70000"/>
              </a:solidFill>
              <a:miter lim="800000"/>
              <a:headEnd/>
              <a:tailEnd/>
            </a:ln>
            <a:effectLst>
              <a:outerShdw blurRad="63500" dist="23000" dir="5400000" rotWithShape="0">
                <a:srgbClr val="000000">
                  <a:alpha val="34999"/>
                </a:srgbClr>
              </a:outerShdw>
            </a:effectLst>
          </p:spPr>
          <p:txBody>
            <a:bodyPr anchor="ctr"/>
            <a:lstStyle/>
            <a:p>
              <a:pPr algn="ctr">
                <a:defRPr/>
              </a:pPr>
              <a:endParaRPr lang="en-US" dirty="0">
                <a:solidFill>
                  <a:schemeClr val="lt1"/>
                </a:solidFill>
                <a:latin typeface="+mn-lt"/>
                <a:ea typeface="+mn-ea"/>
              </a:endParaRPr>
            </a:p>
          </p:txBody>
        </p:sp>
        <p:sp>
          <p:nvSpPr>
            <p:cNvPr id="11290" name="TextBox 15"/>
            <p:cNvSpPr txBox="1">
              <a:spLocks noChangeArrowheads="1"/>
            </p:cNvSpPr>
            <p:nvPr/>
          </p:nvSpPr>
          <p:spPr bwMode="auto">
            <a:xfrm>
              <a:off x="7620943" y="1509388"/>
              <a:ext cx="1056640" cy="754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sz="1000" b="1">
                  <a:solidFill>
                    <a:srgbClr val="FFFFFF"/>
                  </a:solidFill>
                </a:rPr>
                <a:t>New York</a:t>
              </a:r>
            </a:p>
            <a:p>
              <a:pPr algn="ctr" eaLnBrk="1" hangingPunct="1"/>
              <a:r>
                <a:rPr lang="en-US" sz="1000" b="1">
                  <a:solidFill>
                    <a:srgbClr val="FFFFFF"/>
                  </a:solidFill>
                </a:rPr>
                <a:t>City</a:t>
              </a:r>
            </a:p>
          </p:txBody>
        </p:sp>
      </p:grpSp>
      <p:grpSp>
        <p:nvGrpSpPr>
          <p:cNvPr id="11270" name="Group 16"/>
          <p:cNvGrpSpPr>
            <a:grpSpLocks/>
          </p:cNvGrpSpPr>
          <p:nvPr/>
        </p:nvGrpSpPr>
        <p:grpSpPr bwMode="auto">
          <a:xfrm>
            <a:off x="8110538" y="2598738"/>
            <a:ext cx="876300" cy="850900"/>
            <a:chOff x="6854603" y="1060161"/>
            <a:chExt cx="1150462" cy="1117788"/>
          </a:xfrm>
        </p:grpSpPr>
        <p:sp>
          <p:nvSpPr>
            <p:cNvPr id="18" name="Oval Callout 17"/>
            <p:cNvSpPr>
              <a:spLocks noChangeArrowheads="1"/>
            </p:cNvSpPr>
            <p:nvPr/>
          </p:nvSpPr>
          <p:spPr bwMode="auto">
            <a:xfrm rot="1321595">
              <a:off x="6854603" y="1060161"/>
              <a:ext cx="1150462" cy="1115702"/>
            </a:xfrm>
            <a:prstGeom prst="wedgeEllipseCallout">
              <a:avLst>
                <a:gd name="adj1" fmla="val -20833"/>
                <a:gd name="adj2" fmla="val 62500"/>
              </a:avLst>
            </a:prstGeom>
            <a:solidFill>
              <a:schemeClr val="tx2"/>
            </a:solidFill>
            <a:ln w="76200">
              <a:solidFill>
                <a:srgbClr val="E70000"/>
              </a:solidFill>
              <a:miter lim="800000"/>
              <a:headEnd/>
              <a:tailEnd/>
            </a:ln>
            <a:effectLst>
              <a:outerShdw blurRad="63500" dist="23000" dir="5400000" rotWithShape="0">
                <a:srgbClr val="000000">
                  <a:alpha val="34999"/>
                </a:srgbClr>
              </a:outerShdw>
            </a:effectLst>
          </p:spPr>
          <p:txBody>
            <a:bodyPr anchor="ctr"/>
            <a:lstStyle/>
            <a:p>
              <a:pPr algn="ctr">
                <a:defRPr/>
              </a:pPr>
              <a:endParaRPr lang="en-US" dirty="0">
                <a:solidFill>
                  <a:schemeClr val="lt1"/>
                </a:solidFill>
                <a:latin typeface="+mn-lt"/>
                <a:ea typeface="+mn-ea"/>
              </a:endParaRPr>
            </a:p>
          </p:txBody>
        </p:sp>
        <p:sp>
          <p:nvSpPr>
            <p:cNvPr id="11288" name="TextBox 18"/>
            <p:cNvSpPr txBox="1">
              <a:spLocks noChangeArrowheads="1"/>
            </p:cNvSpPr>
            <p:nvPr/>
          </p:nvSpPr>
          <p:spPr bwMode="auto">
            <a:xfrm>
              <a:off x="6923571" y="1423206"/>
              <a:ext cx="1056640" cy="754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sz="900" b="1">
                  <a:solidFill>
                    <a:srgbClr val="FFFFFF"/>
                  </a:solidFill>
                </a:rPr>
                <a:t>Charlotte-Mecklenburg</a:t>
              </a:r>
            </a:p>
          </p:txBody>
        </p:sp>
      </p:grpSp>
      <p:grpSp>
        <p:nvGrpSpPr>
          <p:cNvPr id="11271" name="Group 19"/>
          <p:cNvGrpSpPr>
            <a:grpSpLocks/>
          </p:cNvGrpSpPr>
          <p:nvPr/>
        </p:nvGrpSpPr>
        <p:grpSpPr bwMode="auto">
          <a:xfrm>
            <a:off x="4529138" y="2128838"/>
            <a:ext cx="876300" cy="919162"/>
            <a:chOff x="7549302" y="1143768"/>
            <a:chExt cx="1150462" cy="1206545"/>
          </a:xfrm>
        </p:grpSpPr>
        <p:sp>
          <p:nvSpPr>
            <p:cNvPr id="21" name="Oval Callout 20"/>
            <p:cNvSpPr>
              <a:spLocks noChangeArrowheads="1"/>
            </p:cNvSpPr>
            <p:nvPr/>
          </p:nvSpPr>
          <p:spPr bwMode="auto">
            <a:xfrm rot="1321595">
              <a:off x="7549302" y="1143768"/>
              <a:ext cx="1150462" cy="1114856"/>
            </a:xfrm>
            <a:prstGeom prst="wedgeEllipseCallout">
              <a:avLst>
                <a:gd name="adj1" fmla="val -20833"/>
                <a:gd name="adj2" fmla="val 62500"/>
              </a:avLst>
            </a:prstGeom>
            <a:solidFill>
              <a:schemeClr val="tx2"/>
            </a:solidFill>
            <a:ln w="76200">
              <a:solidFill>
                <a:srgbClr val="E70000"/>
              </a:solidFill>
              <a:miter lim="800000"/>
              <a:headEnd/>
              <a:tailEnd/>
            </a:ln>
            <a:effectLst>
              <a:outerShdw blurRad="63500" dist="23000" dir="5400000" rotWithShape="0">
                <a:srgbClr val="000000">
                  <a:alpha val="34999"/>
                </a:srgbClr>
              </a:outerShdw>
            </a:effectLst>
          </p:spPr>
          <p:txBody>
            <a:bodyPr anchor="ctr"/>
            <a:lstStyle/>
            <a:p>
              <a:pPr algn="ctr">
                <a:defRPr/>
              </a:pPr>
              <a:endParaRPr lang="en-US" dirty="0">
                <a:solidFill>
                  <a:schemeClr val="lt1"/>
                </a:solidFill>
                <a:latin typeface="+mn-lt"/>
                <a:ea typeface="+mn-ea"/>
              </a:endParaRPr>
            </a:p>
          </p:txBody>
        </p:sp>
        <p:sp>
          <p:nvSpPr>
            <p:cNvPr id="11286" name="TextBox 21"/>
            <p:cNvSpPr txBox="1">
              <a:spLocks noChangeArrowheads="1"/>
            </p:cNvSpPr>
            <p:nvPr/>
          </p:nvSpPr>
          <p:spPr bwMode="auto">
            <a:xfrm>
              <a:off x="7620943" y="1595570"/>
              <a:ext cx="1056640" cy="754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sz="1000" b="1">
                  <a:solidFill>
                    <a:srgbClr val="FFFFFF"/>
                  </a:solidFill>
                </a:rPr>
                <a:t>Denver</a:t>
              </a:r>
            </a:p>
          </p:txBody>
        </p:sp>
      </p:grpSp>
      <p:grpSp>
        <p:nvGrpSpPr>
          <p:cNvPr id="11272" name="Group 22"/>
          <p:cNvGrpSpPr>
            <a:grpSpLocks/>
          </p:cNvGrpSpPr>
          <p:nvPr/>
        </p:nvGrpSpPr>
        <p:grpSpPr bwMode="auto">
          <a:xfrm>
            <a:off x="5519738" y="3825875"/>
            <a:ext cx="876300" cy="919163"/>
            <a:chOff x="7549302" y="1143768"/>
            <a:chExt cx="1150462" cy="1206545"/>
          </a:xfrm>
        </p:grpSpPr>
        <p:sp>
          <p:nvSpPr>
            <p:cNvPr id="24" name="Oval Callout 23"/>
            <p:cNvSpPr>
              <a:spLocks noChangeArrowheads="1"/>
            </p:cNvSpPr>
            <p:nvPr/>
          </p:nvSpPr>
          <p:spPr bwMode="auto">
            <a:xfrm rot="1321595">
              <a:off x="7549302" y="1143768"/>
              <a:ext cx="1150462" cy="1114856"/>
            </a:xfrm>
            <a:prstGeom prst="wedgeEllipseCallout">
              <a:avLst>
                <a:gd name="adj1" fmla="val -20833"/>
                <a:gd name="adj2" fmla="val 62500"/>
              </a:avLst>
            </a:prstGeom>
            <a:solidFill>
              <a:schemeClr val="tx2"/>
            </a:solidFill>
            <a:ln w="76200">
              <a:solidFill>
                <a:srgbClr val="E70000"/>
              </a:solidFill>
              <a:miter lim="800000"/>
              <a:headEnd/>
              <a:tailEnd/>
            </a:ln>
            <a:effectLst>
              <a:outerShdw blurRad="63500" dist="23000" dir="5400000" rotWithShape="0">
                <a:srgbClr val="000000">
                  <a:alpha val="34999"/>
                </a:srgbClr>
              </a:outerShdw>
            </a:effectLst>
          </p:spPr>
          <p:txBody>
            <a:bodyPr anchor="ctr"/>
            <a:lstStyle/>
            <a:p>
              <a:pPr algn="ctr">
                <a:defRPr/>
              </a:pPr>
              <a:endParaRPr lang="en-US" dirty="0">
                <a:solidFill>
                  <a:schemeClr val="lt1"/>
                </a:solidFill>
                <a:latin typeface="+mn-lt"/>
                <a:ea typeface="+mn-ea"/>
              </a:endParaRPr>
            </a:p>
          </p:txBody>
        </p:sp>
        <p:sp>
          <p:nvSpPr>
            <p:cNvPr id="11284" name="TextBox 24"/>
            <p:cNvSpPr txBox="1">
              <a:spLocks noChangeArrowheads="1"/>
            </p:cNvSpPr>
            <p:nvPr/>
          </p:nvSpPr>
          <p:spPr bwMode="auto">
            <a:xfrm>
              <a:off x="7620943" y="1595570"/>
              <a:ext cx="1056640" cy="754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sz="1000" b="1">
                  <a:solidFill>
                    <a:srgbClr val="FFFFFF"/>
                  </a:solidFill>
                </a:rPr>
                <a:t>Dallas</a:t>
              </a:r>
            </a:p>
          </p:txBody>
        </p:sp>
      </p:grpSp>
      <p:grpSp>
        <p:nvGrpSpPr>
          <p:cNvPr id="11273" name="Group 25"/>
          <p:cNvGrpSpPr>
            <a:grpSpLocks/>
          </p:cNvGrpSpPr>
          <p:nvPr/>
        </p:nvGrpSpPr>
        <p:grpSpPr bwMode="auto">
          <a:xfrm>
            <a:off x="7996238" y="4186238"/>
            <a:ext cx="876300" cy="919162"/>
            <a:chOff x="7549301" y="1143767"/>
            <a:chExt cx="1150462" cy="1206545"/>
          </a:xfrm>
        </p:grpSpPr>
        <p:sp>
          <p:nvSpPr>
            <p:cNvPr id="27" name="Oval Callout 26"/>
            <p:cNvSpPr>
              <a:spLocks noChangeArrowheads="1"/>
            </p:cNvSpPr>
            <p:nvPr/>
          </p:nvSpPr>
          <p:spPr bwMode="auto">
            <a:xfrm rot="1321595">
              <a:off x="7549301" y="1143767"/>
              <a:ext cx="1150462" cy="1114856"/>
            </a:xfrm>
            <a:prstGeom prst="wedgeEllipseCallout">
              <a:avLst>
                <a:gd name="adj1" fmla="val -20833"/>
                <a:gd name="adj2" fmla="val 62500"/>
              </a:avLst>
            </a:prstGeom>
            <a:solidFill>
              <a:schemeClr val="tx2"/>
            </a:solidFill>
            <a:ln w="76200">
              <a:solidFill>
                <a:srgbClr val="E70000"/>
              </a:solidFill>
              <a:miter lim="800000"/>
              <a:headEnd/>
              <a:tailEnd/>
            </a:ln>
            <a:effectLst>
              <a:outerShdw blurRad="63500" dist="23000" dir="5400000" rotWithShape="0">
                <a:srgbClr val="000000">
                  <a:alpha val="34999"/>
                </a:srgbClr>
              </a:outerShdw>
            </a:effectLst>
          </p:spPr>
          <p:txBody>
            <a:bodyPr anchor="ctr"/>
            <a:lstStyle/>
            <a:p>
              <a:pPr algn="ctr">
                <a:defRPr/>
              </a:pPr>
              <a:endParaRPr lang="en-US" dirty="0">
                <a:solidFill>
                  <a:schemeClr val="lt1"/>
                </a:solidFill>
                <a:latin typeface="+mn-lt"/>
                <a:ea typeface="+mn-ea"/>
              </a:endParaRPr>
            </a:p>
          </p:txBody>
        </p:sp>
        <p:sp>
          <p:nvSpPr>
            <p:cNvPr id="11282" name="TextBox 27"/>
            <p:cNvSpPr txBox="1">
              <a:spLocks noChangeArrowheads="1"/>
            </p:cNvSpPr>
            <p:nvPr/>
          </p:nvSpPr>
          <p:spPr bwMode="auto">
            <a:xfrm>
              <a:off x="7620943" y="1595569"/>
              <a:ext cx="1056640" cy="754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sz="900" b="1">
                  <a:solidFill>
                    <a:srgbClr val="FFFFFF"/>
                  </a:solidFill>
                </a:rPr>
                <a:t>Hillsborough</a:t>
              </a:r>
            </a:p>
            <a:p>
              <a:pPr algn="ctr" eaLnBrk="1" hangingPunct="1"/>
              <a:r>
                <a:rPr lang="en-US" sz="900" b="1">
                  <a:solidFill>
                    <a:srgbClr val="FFFFFF"/>
                  </a:solidFill>
                </a:rPr>
                <a:t>County</a:t>
              </a:r>
            </a:p>
          </p:txBody>
        </p:sp>
      </p:grpSp>
      <p:grpSp>
        <p:nvGrpSpPr>
          <p:cNvPr id="11274" name="Group 36"/>
          <p:cNvGrpSpPr>
            <a:grpSpLocks/>
          </p:cNvGrpSpPr>
          <p:nvPr/>
        </p:nvGrpSpPr>
        <p:grpSpPr bwMode="auto">
          <a:xfrm>
            <a:off x="6858000" y="2003425"/>
            <a:ext cx="849313" cy="892175"/>
            <a:chOff x="6490983" y="2290970"/>
            <a:chExt cx="849965" cy="891409"/>
          </a:xfrm>
        </p:grpSpPr>
        <p:sp>
          <p:nvSpPr>
            <p:cNvPr id="30" name="Oval Callout 29"/>
            <p:cNvSpPr>
              <a:spLocks noChangeArrowheads="1"/>
            </p:cNvSpPr>
            <p:nvPr/>
          </p:nvSpPr>
          <p:spPr bwMode="auto">
            <a:xfrm rot="-3511885">
              <a:off x="6477399" y="2304554"/>
              <a:ext cx="877134" cy="849965"/>
            </a:xfrm>
            <a:prstGeom prst="wedgeEllipseCallout">
              <a:avLst>
                <a:gd name="adj1" fmla="val -20833"/>
                <a:gd name="adj2" fmla="val 62500"/>
              </a:avLst>
            </a:prstGeom>
            <a:solidFill>
              <a:schemeClr val="tx2"/>
            </a:solidFill>
            <a:ln w="76200">
              <a:solidFill>
                <a:srgbClr val="E70000"/>
              </a:solidFill>
              <a:miter lim="800000"/>
              <a:headEnd/>
              <a:tailEnd/>
            </a:ln>
            <a:effectLst>
              <a:outerShdw blurRad="63500" dist="23000" dir="5400000" rotWithShape="0">
                <a:srgbClr val="000000">
                  <a:alpha val="34999"/>
                </a:srgbClr>
              </a:outerShdw>
            </a:effectLst>
          </p:spPr>
          <p:txBody>
            <a:bodyPr anchor="ctr"/>
            <a:lstStyle/>
            <a:p>
              <a:pPr algn="ctr">
                <a:defRPr/>
              </a:pPr>
              <a:endParaRPr lang="en-US" dirty="0">
                <a:solidFill>
                  <a:schemeClr val="lt1"/>
                </a:solidFill>
                <a:latin typeface="+mn-lt"/>
                <a:ea typeface="+mn-ea"/>
              </a:endParaRPr>
            </a:p>
          </p:txBody>
        </p:sp>
        <p:sp>
          <p:nvSpPr>
            <p:cNvPr id="11280" name="TextBox 30"/>
            <p:cNvSpPr txBox="1">
              <a:spLocks noChangeArrowheads="1"/>
            </p:cNvSpPr>
            <p:nvPr/>
          </p:nvSpPr>
          <p:spPr bwMode="auto">
            <a:xfrm>
              <a:off x="6522723" y="2607097"/>
              <a:ext cx="805395" cy="575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sz="1000" b="1">
                  <a:solidFill>
                    <a:srgbClr val="FFFFFF"/>
                  </a:solidFill>
                </a:rPr>
                <a:t>Pittsburgh</a:t>
              </a:r>
            </a:p>
          </p:txBody>
        </p:sp>
      </p:grpSp>
      <p:grpSp>
        <p:nvGrpSpPr>
          <p:cNvPr id="11275" name="Group 37"/>
          <p:cNvGrpSpPr>
            <a:grpSpLocks/>
          </p:cNvGrpSpPr>
          <p:nvPr/>
        </p:nvGrpSpPr>
        <p:grpSpPr bwMode="auto">
          <a:xfrm>
            <a:off x="6129338" y="2667000"/>
            <a:ext cx="876300" cy="885825"/>
            <a:chOff x="5658488" y="3233560"/>
            <a:chExt cx="876908" cy="886495"/>
          </a:xfrm>
        </p:grpSpPr>
        <p:sp>
          <p:nvSpPr>
            <p:cNvPr id="32" name="Oval Callout 31"/>
            <p:cNvSpPr>
              <a:spLocks noChangeArrowheads="1"/>
            </p:cNvSpPr>
            <p:nvPr/>
          </p:nvSpPr>
          <p:spPr bwMode="auto">
            <a:xfrm rot="-2700000">
              <a:off x="5658488" y="3233560"/>
              <a:ext cx="876908" cy="849955"/>
            </a:xfrm>
            <a:prstGeom prst="wedgeEllipseCallout">
              <a:avLst>
                <a:gd name="adj1" fmla="val -20833"/>
                <a:gd name="adj2" fmla="val 62500"/>
              </a:avLst>
            </a:prstGeom>
            <a:solidFill>
              <a:schemeClr val="tx2"/>
            </a:solidFill>
            <a:ln w="76200">
              <a:solidFill>
                <a:srgbClr val="E70000"/>
              </a:solidFill>
              <a:miter lim="800000"/>
              <a:headEnd/>
              <a:tailEnd/>
            </a:ln>
            <a:effectLst>
              <a:outerShdw blurRad="63500" dist="23000" dir="5400000" rotWithShape="0">
                <a:srgbClr val="000000">
                  <a:alpha val="34999"/>
                </a:srgbClr>
              </a:outerShdw>
            </a:effectLst>
          </p:spPr>
          <p:txBody>
            <a:bodyPr anchor="ctr"/>
            <a:lstStyle/>
            <a:p>
              <a:pPr algn="ctr">
                <a:defRPr/>
              </a:pPr>
              <a:endParaRPr lang="en-US" dirty="0">
                <a:solidFill>
                  <a:schemeClr val="lt1"/>
                </a:solidFill>
                <a:latin typeface="+mn-lt"/>
                <a:ea typeface="+mn-ea"/>
              </a:endParaRPr>
            </a:p>
          </p:txBody>
        </p:sp>
        <p:sp>
          <p:nvSpPr>
            <p:cNvPr id="11278" name="TextBox 32"/>
            <p:cNvSpPr txBox="1">
              <a:spLocks noChangeArrowheads="1"/>
            </p:cNvSpPr>
            <p:nvPr/>
          </p:nvSpPr>
          <p:spPr bwMode="auto">
            <a:xfrm>
              <a:off x="5704172" y="3544773"/>
              <a:ext cx="805395" cy="575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sz="1000" b="1">
                  <a:solidFill>
                    <a:srgbClr val="FFFFFF"/>
                  </a:solidFill>
                </a:rPr>
                <a:t>Memphis</a:t>
              </a:r>
            </a:p>
          </p:txBody>
        </p:sp>
      </p:grpSp>
      <p:sp>
        <p:nvSpPr>
          <p:cNvPr id="11276" name="Content Placeholder 1"/>
          <p:cNvSpPr txBox="1">
            <a:spLocks/>
          </p:cNvSpPr>
          <p:nvPr/>
        </p:nvSpPr>
        <p:spPr bwMode="auto">
          <a:xfrm>
            <a:off x="457200" y="1143000"/>
            <a:ext cx="3657600" cy="411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85750" indent="-285750" eaLnBrk="0" hangingPunct="0">
              <a:defRPr>
                <a:solidFill>
                  <a:schemeClr val="tx1"/>
                </a:solidFill>
                <a:latin typeface="Arial" pitchFamily="34" charset="0"/>
                <a:ea typeface="ＭＳ Ｐゴシック" pitchFamily="34" charset="-128"/>
              </a:defRPr>
            </a:lvl1pPr>
            <a:lvl2pPr marL="8572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spcBef>
                <a:spcPts val="1200"/>
              </a:spcBef>
              <a:spcAft>
                <a:spcPts val="1200"/>
              </a:spcAft>
              <a:buClr>
                <a:schemeClr val="tx2"/>
              </a:buClr>
              <a:buSzPct val="150000"/>
              <a:buFont typeface="Arial" pitchFamily="34" charset="0"/>
              <a:buChar char="•"/>
            </a:pPr>
            <a:r>
              <a:rPr lang="en-US" dirty="0"/>
              <a:t>Teachscape video capture, on-line training, and scoring tools</a:t>
            </a:r>
          </a:p>
          <a:p>
            <a:pPr eaLnBrk="1" hangingPunct="1">
              <a:spcBef>
                <a:spcPts val="1200"/>
              </a:spcBef>
              <a:spcAft>
                <a:spcPts val="1200"/>
              </a:spcAft>
              <a:buClr>
                <a:schemeClr val="tx2"/>
              </a:buClr>
              <a:buSzPct val="150000"/>
              <a:buFont typeface="Arial" pitchFamily="34" charset="0"/>
              <a:buChar char="•"/>
            </a:pPr>
            <a:r>
              <a:rPr lang="en-US" b="1" dirty="0"/>
              <a:t>23,000 classroom videos </a:t>
            </a:r>
            <a:r>
              <a:rPr lang="en-US" dirty="0"/>
              <a:t>from </a:t>
            </a:r>
            <a:r>
              <a:rPr lang="en-US" b="1" dirty="0"/>
              <a:t>3,000 teachers </a:t>
            </a:r>
            <a:r>
              <a:rPr lang="en-US" dirty="0"/>
              <a:t>across 6 districts</a:t>
            </a:r>
          </a:p>
          <a:p>
            <a:pPr eaLnBrk="1" hangingPunct="1">
              <a:spcBef>
                <a:spcPts val="1200"/>
              </a:spcBef>
              <a:buClr>
                <a:schemeClr val="tx2"/>
              </a:buClr>
              <a:buSzPct val="150000"/>
              <a:buFont typeface="Arial" pitchFamily="34" charset="0"/>
              <a:buChar char="•"/>
            </a:pPr>
            <a:r>
              <a:rPr lang="en-US" b="1" dirty="0"/>
              <a:t>On-line training and certification tests </a:t>
            </a:r>
            <a:r>
              <a:rPr lang="en-US" dirty="0"/>
              <a:t>for 5 teaching frameworks</a:t>
            </a:r>
          </a:p>
          <a:p>
            <a:pPr lvl="1" eaLnBrk="1" hangingPunct="1">
              <a:buClr>
                <a:schemeClr val="tx2"/>
              </a:buClr>
              <a:buSzPct val="80000"/>
              <a:buFont typeface="Courier New" pitchFamily="49" charset="0"/>
              <a:buChar char="o"/>
            </a:pPr>
            <a:r>
              <a:rPr lang="en-US" dirty="0"/>
              <a:t>Framework for Teaching</a:t>
            </a:r>
          </a:p>
          <a:p>
            <a:pPr lvl="1" eaLnBrk="1" hangingPunct="1">
              <a:buClr>
                <a:schemeClr val="tx2"/>
              </a:buClr>
              <a:buSzPct val="80000"/>
              <a:buFont typeface="Courier New" pitchFamily="49" charset="0"/>
              <a:buChar char="o"/>
            </a:pPr>
            <a:r>
              <a:rPr lang="en-US" dirty="0"/>
              <a:t>CLASS</a:t>
            </a:r>
          </a:p>
          <a:p>
            <a:pPr lvl="1" eaLnBrk="1" hangingPunct="1">
              <a:buClr>
                <a:schemeClr val="tx2"/>
              </a:buClr>
              <a:buSzPct val="80000"/>
              <a:buFont typeface="Courier New" pitchFamily="49" charset="0"/>
              <a:buChar char="o"/>
            </a:pPr>
            <a:r>
              <a:rPr lang="en-US" dirty="0"/>
              <a:t>MQI (Math)</a:t>
            </a:r>
          </a:p>
          <a:p>
            <a:pPr lvl="1" eaLnBrk="1" hangingPunct="1">
              <a:buClr>
                <a:schemeClr val="tx2"/>
              </a:buClr>
              <a:buSzPct val="80000"/>
              <a:buFont typeface="Courier New" pitchFamily="49" charset="0"/>
              <a:buChar char="o"/>
            </a:pPr>
            <a:r>
              <a:rPr lang="en-US" dirty="0"/>
              <a:t>PLATO (ELA)</a:t>
            </a:r>
          </a:p>
          <a:p>
            <a:pPr lvl="1" eaLnBrk="1" hangingPunct="1">
              <a:buClr>
                <a:schemeClr val="tx2"/>
              </a:buClr>
              <a:buSzPct val="80000"/>
              <a:buFont typeface="Courier New" pitchFamily="49" charset="0"/>
              <a:buChar char="o"/>
            </a:pPr>
            <a:r>
              <a:rPr lang="en-US" dirty="0"/>
              <a:t>QST (Science)</a:t>
            </a:r>
          </a:p>
          <a:p>
            <a:pPr eaLnBrk="1" hangingPunct="1">
              <a:spcBef>
                <a:spcPts val="1800"/>
              </a:spcBef>
              <a:spcAft>
                <a:spcPts val="1200"/>
              </a:spcAft>
              <a:buClr>
                <a:schemeClr val="tx2"/>
              </a:buClr>
              <a:buSzPct val="150000"/>
              <a:buFont typeface="Arial" pitchFamily="34" charset="0"/>
              <a:buChar char="•"/>
            </a:pPr>
            <a:r>
              <a:rPr lang="en-US" b="1" dirty="0"/>
              <a:t>1,000+ raters trained on-line </a:t>
            </a:r>
          </a:p>
          <a:p>
            <a:pPr eaLnBrk="1" hangingPunct="1">
              <a:spcBef>
                <a:spcPts val="1200"/>
              </a:spcBef>
              <a:spcAft>
                <a:spcPts val="1200"/>
              </a:spcAft>
              <a:buClr>
                <a:schemeClr val="tx2"/>
              </a:buClr>
              <a:buSzPct val="150000"/>
              <a:buFont typeface="Arial" pitchFamily="34" charset="0"/>
              <a:buChar char="•"/>
            </a:pPr>
            <a:r>
              <a:rPr lang="en-US" b="1" dirty="0"/>
              <a:t>Over 50K+ scored videos</a:t>
            </a:r>
            <a:endParaRPr lang="en-US" dirty="0"/>
          </a:p>
          <a:p>
            <a:pPr eaLnBrk="1" hangingPunct="1">
              <a:spcBef>
                <a:spcPts val="600"/>
              </a:spcBef>
              <a:spcAft>
                <a:spcPts val="600"/>
              </a:spcAft>
              <a:buClr>
                <a:schemeClr val="tx2"/>
              </a:buClr>
              <a:buSzPct val="150000"/>
              <a:buFont typeface="Arial" pitchFamily="34" charset="0"/>
              <a:buChar char="•"/>
            </a:pPr>
            <a:endParaRPr lang="en-US" dirty="0"/>
          </a:p>
        </p:txBody>
      </p:sp>
    </p:spTree>
    <p:extLst>
      <p:ext uri="{BB962C8B-B14F-4D97-AF65-F5344CB8AC3E}">
        <p14:creationId xmlns:p14="http://schemas.microsoft.com/office/powerpoint/2010/main" val="3746289778"/>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1_PPT_Template">
  <a:themeElements>
    <a:clrScheme name="Teachscape">
      <a:dk1>
        <a:sysClr val="windowText" lastClr="000000"/>
      </a:dk1>
      <a:lt1>
        <a:sysClr val="window" lastClr="FFFFFF"/>
      </a:lt1>
      <a:dk2>
        <a:srgbClr val="732843"/>
      </a:dk2>
      <a:lt2>
        <a:srgbClr val="E6E6E6"/>
      </a:lt2>
      <a:accent1>
        <a:srgbClr val="732843"/>
      </a:accent1>
      <a:accent2>
        <a:srgbClr val="E81748"/>
      </a:accent2>
      <a:accent3>
        <a:srgbClr val="3B2030"/>
      </a:accent3>
      <a:accent4>
        <a:srgbClr val="8D2964"/>
      </a:accent4>
      <a:accent5>
        <a:srgbClr val="979CA1"/>
      </a:accent5>
      <a:accent6>
        <a:srgbClr val="E27830"/>
      </a:accent6>
      <a:hlink>
        <a:srgbClr val="3B4297"/>
      </a:hlink>
      <a:folHlink>
        <a:srgbClr val="979CA1"/>
      </a:folHlink>
    </a:clrScheme>
    <a:fontScheme name="Teachscap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0" tIns="0" rIns="0" bIns="0" rtlCol="0">
        <a:normAutofit/>
      </a:bodyPr>
      <a:lstStyle>
        <a:defPPr marL="285750" marR="0" indent="-285750" algn="l" defTabSz="914400" rtl="0" eaLnBrk="1" fontAlgn="auto" latinLnBrk="0" hangingPunct="1">
          <a:lnSpc>
            <a:spcPts val="2160"/>
          </a:lnSpc>
          <a:spcBef>
            <a:spcPct val="20000"/>
          </a:spcBef>
          <a:spcAft>
            <a:spcPts val="0"/>
          </a:spcAft>
          <a:buClr>
            <a:schemeClr val="tx2"/>
          </a:buClr>
          <a:buSzPct val="150000"/>
          <a:buFont typeface="Arial" pitchFamily="34" charset="0"/>
          <a:buChar char="•"/>
          <a:tabLst/>
          <a:defRPr kumimoji="0" sz="1800" b="0" i="0" u="none" strike="noStrike" kern="1200" cap="none" spc="0" normalizeH="0" baseline="0" noProof="0" dirty="0" smtClean="0">
            <a:ln>
              <a:noFill/>
            </a:ln>
            <a:solidFill>
              <a:schemeClr val="tx1"/>
            </a:solidFill>
            <a:effectLst/>
            <a:uLnTx/>
            <a:uFillTx/>
            <a:latin typeface="+mn-lt"/>
            <a:ea typeface="+mn-ea"/>
            <a:cs typeface="+mn-cs"/>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PPT_Template.potx</Template>
  <TotalTime>36093</TotalTime>
  <Words>1913</Words>
  <Application>Microsoft Macintosh PowerPoint</Application>
  <PresentationFormat>On-screen Show (4:3)</PresentationFormat>
  <Paragraphs>280</Paragraphs>
  <Slides>34</Slides>
  <Notes>6</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1_PPT_Template</vt:lpstr>
      <vt:lpstr>Measures of Effective Teaching Final Reports</vt:lpstr>
      <vt:lpstr>Why?  The Widget Effect</vt:lpstr>
      <vt:lpstr>Traditional Systems Haven’t Been Fair to Teachers</vt:lpstr>
      <vt:lpstr>Essential Characteristics of Systems of Teacher Evaluation</vt:lpstr>
      <vt:lpstr>Why is Accuracy Important?</vt:lpstr>
      <vt:lpstr>Beware High-Stakes, Low-Rigor Systems</vt:lpstr>
      <vt:lpstr>Why “Educative”?</vt:lpstr>
      <vt:lpstr>Final MET Reports</vt:lpstr>
      <vt:lpstr>The Measures of Effective Teaching project</vt:lpstr>
      <vt:lpstr>Big Ideas</vt:lpstr>
      <vt:lpstr>Getting Evaluation Systems Right</vt:lpstr>
      <vt:lpstr>PowerPoint Presentation</vt:lpstr>
      <vt:lpstr>Weighting the Measures</vt:lpstr>
      <vt:lpstr>Outcomes of Various “Weights”</vt:lpstr>
      <vt:lpstr>Aldine Project</vt:lpstr>
      <vt:lpstr>PowerPoint Presentation</vt:lpstr>
      <vt:lpstr>PowerPoint Presentation</vt:lpstr>
      <vt:lpstr>Increasing Reliability With Observations</vt:lpstr>
      <vt:lpstr>15 Minute Ratings May Not Fully Address Domain 3</vt:lpstr>
      <vt:lpstr>Principals &amp; Time</vt:lpstr>
      <vt:lpstr>Scoring Accuracy Across Time1 </vt:lpstr>
      <vt:lpstr>Efforts to Ensure Accuracy in MET</vt:lpstr>
      <vt:lpstr>White Paper on Accuracy</vt:lpstr>
      <vt:lpstr>Understanding the Risk of Teacher Classification Error</vt:lpstr>
      <vt:lpstr>False Positives &amp; False Negatives</vt:lpstr>
      <vt:lpstr>PowerPoint Presentation</vt:lpstr>
      <vt:lpstr>MET, FFT &amp;  the Distribution of Teaching</vt:lpstr>
      <vt:lpstr>First there was the Widget Effect (“Wobegon”)</vt:lpstr>
      <vt:lpstr>MET Showed a Very Different Distribution of Teachers</vt:lpstr>
      <vt:lpstr>One Story from Florida</vt:lpstr>
      <vt:lpstr>It’s Not Just Florida</vt:lpstr>
      <vt:lpstr>Visualizing Information</vt:lpstr>
      <vt:lpstr>Visual Supports For Feedback</vt:lpstr>
      <vt:lpstr>An Educative Approach to Evaluation Process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Matthew Nathan</dc:creator>
  <cp:lastModifiedBy>Mark Atkinson</cp:lastModifiedBy>
  <cp:revision>657</cp:revision>
  <cp:lastPrinted>2011-09-06T19:47:03Z</cp:lastPrinted>
  <dcterms:created xsi:type="dcterms:W3CDTF">2011-05-13T21:07:34Z</dcterms:created>
  <dcterms:modified xsi:type="dcterms:W3CDTF">2013-02-11T05:29:27Z</dcterms:modified>
</cp:coreProperties>
</file>